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Montserrat SemiBold"/>
      <p:regular r:id="rId17"/>
      <p:bold r:id="rId18"/>
      <p:italic r:id="rId19"/>
      <p:boldItalic r:id="rId20"/>
    </p:embeddedFont>
    <p:embeddedFont>
      <p:font typeface="Montserrat"/>
      <p:regular r:id="rId21"/>
      <p:bold r:id="rId22"/>
      <p:italic r:id="rId23"/>
      <p:boldItalic r:id="rId24"/>
    </p:embeddedFont>
    <p:embeddedFont>
      <p:font typeface="Montserrat ExtraBold"/>
      <p:bold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1" roundtripDataSignature="AMtx7miCxIZV87aNW1HTCL+r75zumLDWv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Eileen Mowatt"/>
  <p:cmAuthor clrIdx="1" id="1" initials="" lastIdx="4" name="April Wu"/>
  <p:cmAuthor clrIdx="2" id="2" initials="" lastIdx="1" name="Caryn Thandi Peters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SemiBold-boldItalic.fntdata"/><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MontserratExtraBold-boldItalic.fntdata"/><Relationship Id="rId25" Type="http://schemas.openxmlformats.org/officeDocument/2006/relationships/font" Target="fonts/MontserratExtraBold-bold.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MontserratSemiBold-regular.fntdata"/><Relationship Id="rId16" Type="http://schemas.openxmlformats.org/officeDocument/2006/relationships/slide" Target="slides/slide10.xml"/><Relationship Id="rId19" Type="http://schemas.openxmlformats.org/officeDocument/2006/relationships/font" Target="fonts/MontserratSemiBold-italic.fntdata"/><Relationship Id="rId18" Type="http://schemas.openxmlformats.org/officeDocument/2006/relationships/font" Target="fonts/MontserratSemiBold-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01T16:09:35.949">
    <p:pos x="6000" y="0"/>
    <p:text>Apologies for this late comment, however considering that Fred and Scott will introduce the two companies, do we need this slide? It's quite copy heavy in the background.</p:text>
    <p:extLst>
      <p:ext uri="{C676402C-5697-4E1C-873F-D02D1690AC5C}">
        <p15:threadingInfo timeZoneBias="0"/>
      </p:ext>
      <p:ext uri="http://customooxmlschemas.google.com/">
        <go:slidesCustomData xmlns:go="http://customooxmlschemas.google.com/" commentPostId="AAAAi7ekrcM"/>
      </p:ext>
    </p:extLst>
  </p:cm>
  <p:cm authorId="1" idx="1" dt="2022-11-01T16:09:35.949">
    <p:pos x="6000" y="0"/>
    <p:text>We thought it would be good to keep this as a visual cue. Good point though, perhaps they can talk about The Room/ALX and CFI along with their introductions? I can hide this slide for now!</p:text>
    <p:extLst>
      <p:ext uri="{C676402C-5697-4E1C-873F-D02D1690AC5C}">
        <p15:threadingInfo timeZoneBias="0">
          <p15:parentCm authorId="0" idx="1"/>
        </p15:threadingInfo>
      </p:ext>
      <p:ext uri="http://customooxmlschemas.google.com/">
        <go:slidesCustomData xmlns:go="http://customooxmlschemas.google.com/" commentPostId="AAAAi7ekrcQ"/>
      </p:ext>
    </p:extLst>
  </p:cm>
  <p:cm authorId="1" idx="2" dt="2022-11-01T15:56:21.718">
    <p:pos x="333" y="634"/>
    <p:text>Add ALX logo</p:text>
    <p:extLst>
      <p:ext uri="{C676402C-5697-4E1C-873F-D02D1690AC5C}">
        <p15:threadingInfo timeZoneBias="0"/>
      </p:ext>
      <p:ext uri="http://customooxmlschemas.google.com/">
        <go:slidesCustomData xmlns:go="http://customooxmlschemas.google.com/" commentPostId="AAAAi7ekrcA"/>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11-01T16:20:01.113">
    <p:pos x="820" y="569"/>
    <p:text>Poll Question:
What is the estimated global talent shortfall by 2030?
Answers
5 million
23 million
48 million
85 million</p:text>
    <p:extLst>
      <p:ext uri="{C676402C-5697-4E1C-873F-D02D1690AC5C}">
        <p15:threadingInfo timeZoneBias="0"/>
      </p:ext>
      <p:ext uri="http://customooxmlschemas.google.com/">
        <go:slidesCustomData xmlns:go="http://customooxmlschemas.google.com/" commentPostId="AAAAi7ekrc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11-01T16:26:09.247">
    <p:pos x="6000" y="0"/>
    <p:text>poll question: 
To what extent has technology impacted your day-to-day activities within your field in the last 5 years? 
Anwers:
Not at all
A little
Significantly
Transformational</p:text>
    <p:extLst>
      <p:ext uri="{C676402C-5697-4E1C-873F-D02D1690AC5C}">
        <p15:threadingInfo timeZoneBias="0"/>
      </p:ext>
      <p:ext uri="http://customooxmlschemas.google.com/">
        <go:slidesCustomData xmlns:go="http://customooxmlschemas.google.com/" commentPostId="AAAAi7ekrcU"/>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11-01T23:47:00.948">
    <p:pos x="6000" y="0"/>
    <p:text>Poll question:
Is your organisation open to remote work?
Answers:
Yes 
No</p:text>
    <p:extLst>
      <p:ext uri="{C676402C-5697-4E1C-873F-D02D1690AC5C}">
        <p15:threadingInfo timeZoneBias="0"/>
      </p:ext>
      <p:ext uri="http://customooxmlschemas.google.com/">
        <go:slidesCustomData xmlns:go="http://customooxmlschemas.google.com/" commentPostId="AAAAi7ekrcc"/>
      </p:ext>
    </p:extLst>
  </p:cm>
  <p:cm authorId="1" idx="3" dt="2022-11-01T23:47:00.948">
    <p:pos x="6000" y="0"/>
    <p:text>Alternate poll: To what extent has your organization’s mindset shifted about remote work in the past 2 years?
- Not at all
- A little
- Significantly
- Transformational</p:text>
    <p:extLst>
      <p:ext uri="{C676402C-5697-4E1C-873F-D02D1690AC5C}">
        <p15:threadingInfo timeZoneBias="0">
          <p15:parentCm authorId="0" idx="4"/>
        </p15:threadingInfo>
      </p:ext>
      <p:ext uri="http://customooxmlschemas.google.com/">
        <go:slidesCustomData xmlns:go="http://customooxmlschemas.google.com/" commentPostId="AAAAjJnVj_I"/>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2-11-01T16:43:02.704">
    <p:pos x="401" y="1294"/>
    <p:text>Perhaps a closing comment can be a question to Fred asking him for any last comments in closing?</p:text>
    <p:extLst>
      <p:ext uri="{C676402C-5697-4E1C-873F-D02D1690AC5C}">
        <p15:threadingInfo timeZoneBias="0"/>
      </p:ext>
      <p:ext uri="http://customooxmlschemas.google.com/">
        <go:slidesCustomData xmlns:go="http://customooxmlschemas.google.com/" commentPostId="AAAAi7ekrco"/>
      </p:ext>
    </p:extLst>
  </p:cm>
  <p:cm authorId="1" idx="4" dt="2022-11-01T16:43:02.704">
    <p:pos x="401" y="1294"/>
    <p:text>@scott@corporatefinanceinstitute.com FYI</p:text>
    <p:extLst>
      <p:ext uri="{C676402C-5697-4E1C-873F-D02D1690AC5C}">
        <p15:threadingInfo timeZoneBias="0">
          <p15:parentCm authorId="2" idx="1"/>
        </p15:threadingInfo>
      </p:ext>
      <p:ext uri="http://customooxmlschemas.google.com/">
        <go:slidesCustomData xmlns:go="http://customooxmlschemas.google.com/" commentPostId="AAAAi7ekrc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77cec771e7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77cec771e7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7b7647526e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7b7647526e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77cec771e7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77cec771e7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77cec771e7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77cec771e7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30000"/>
              </a:lnSpc>
              <a:spcBef>
                <a:spcPts val="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extLst>
                  <a:ext uri="http://customooxmlschemas.google.com/">
                    <go:slidesCustomData xmlns:go="http://customooxmlschemas.google.com/" textRoundtripDataId="1"/>
                  </a:ext>
                </a:extLst>
              </a:rPr>
              <a:t>What are the major forces affecting the economic/talent landscape at the moment?</a:t>
            </a:r>
            <a:r>
              <a:rPr lang="en" sz="1400">
                <a:solidFill>
                  <a:srgbClr val="595959"/>
                </a:solidFill>
                <a:latin typeface="Montserrat"/>
                <a:ea typeface="Montserrat"/>
                <a:cs typeface="Montserrat"/>
                <a:sym typeface="Montserrat"/>
              </a:rPr>
              <a:t> </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extLst>
                  <a:ext uri="http://customooxmlschemas.google.com/">
                    <go:slidesCustomData xmlns:go="http://customooxmlschemas.google.com/" textRoundtripDataId="2"/>
                  </a:ext>
                </a:extLst>
              </a:rPr>
              <a:t>How is the rapid pace of technology evolution affecting the talent landscape and future of work?</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What are some of the immediate changes we’re seeing for employers and talent alike?</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1000"/>
              </a:spcAft>
              <a:buClr>
                <a:srgbClr val="595959"/>
              </a:buClr>
              <a:buSzPts val="1400"/>
              <a:buFont typeface="Montserrat"/>
              <a:buChar char="●"/>
            </a:pPr>
            <a:r>
              <a:rPr lang="en" sz="1400">
                <a:solidFill>
                  <a:srgbClr val="595959"/>
                </a:solidFill>
                <a:latin typeface="Montserrat"/>
                <a:ea typeface="Montserrat"/>
                <a:cs typeface="Montserrat"/>
                <a:sym typeface="Montserrat"/>
              </a:rPr>
              <a:t>What long-term global impact can we anticipate (</a:t>
            </a:r>
            <a:r>
              <a:rPr lang="en" sz="1400">
                <a:solidFill>
                  <a:srgbClr val="595959"/>
                </a:solidFill>
                <a:latin typeface="Montserrat"/>
                <a:ea typeface="Montserrat"/>
                <a:cs typeface="Montserrat"/>
                <a:sym typeface="Montserrat"/>
                <a:extLst>
                  <a:ext uri="http://customooxmlschemas.google.com/">
                    <go:slidesCustomData xmlns:go="http://customooxmlschemas.google.com/" textRoundtripDataId="3"/>
                  </a:ext>
                </a:extLst>
              </a:rPr>
              <a:t>and how is the global landscape shifting geographically?</a:t>
            </a:r>
            <a:r>
              <a:rPr lang="en" sz="1400">
                <a:solidFill>
                  <a:srgbClr val="595959"/>
                </a:solidFill>
                <a:latin typeface="Montserrat"/>
                <a:ea typeface="Montserrat"/>
                <a:cs typeface="Montserrat"/>
                <a:sym typeface="Montserrat"/>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30000"/>
              </a:lnSpc>
              <a:spcBef>
                <a:spcPts val="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extLst>
                  <a:ext uri="http://customooxmlschemas.google.com/">
                    <go:slidesCustomData xmlns:go="http://customooxmlschemas.google.com/" textRoundtripDataId="4"/>
                  </a:ext>
                </a:extLst>
              </a:rPr>
              <a:t>How has digital transformation across the finance industry reshaped the roles of Finance Professionals?</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How, and in which ways, does the role of Financial Analyst differ now from 5 or 10 years ago?</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1000"/>
              </a:spcAft>
              <a:buClr>
                <a:srgbClr val="595959"/>
              </a:buClr>
              <a:buSzPts val="1400"/>
              <a:buFont typeface="Montserrat"/>
              <a:buChar char="●"/>
            </a:pPr>
            <a:r>
              <a:rPr lang="en" sz="1400">
                <a:solidFill>
                  <a:srgbClr val="595959"/>
                </a:solidFill>
                <a:latin typeface="Montserrat"/>
                <a:ea typeface="Montserrat"/>
                <a:cs typeface="Montserrat"/>
                <a:sym typeface="Montserrat"/>
              </a:rPr>
              <a:t>How can current and prospective Financial Analysts prepare for and take advantage of these changes?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30000"/>
              </a:lnSpc>
              <a:spcBef>
                <a:spcPts val="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What opportunities are available to employers within this shifting talent landscape?</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0"/>
              </a:spcAft>
              <a:buClr>
                <a:srgbClr val="595959"/>
              </a:buClr>
              <a:buSzPts val="1400"/>
              <a:buFont typeface="Montserrat"/>
              <a:buChar char="●"/>
            </a:pPr>
            <a:r>
              <a:rPr lang="en" sz="1400">
                <a:solidFill>
                  <a:srgbClr val="595959"/>
                </a:solidFill>
                <a:latin typeface="Montserrat"/>
                <a:ea typeface="Montserrat"/>
                <a:cs typeface="Montserrat"/>
                <a:sym typeface="Montserrat"/>
              </a:rPr>
              <a:t>What are the top 3 most important things L&amp;D and hiring managers should know to stay competitive in attracting new talent?</a:t>
            </a:r>
            <a:endParaRPr sz="1400">
              <a:solidFill>
                <a:srgbClr val="595959"/>
              </a:solidFill>
              <a:latin typeface="Montserrat"/>
              <a:ea typeface="Montserrat"/>
              <a:cs typeface="Montserrat"/>
              <a:sym typeface="Montserrat"/>
            </a:endParaRPr>
          </a:p>
          <a:p>
            <a:pPr indent="-317500" lvl="0" marL="457200" rtl="0" algn="l">
              <a:lnSpc>
                <a:spcPct val="130000"/>
              </a:lnSpc>
              <a:spcBef>
                <a:spcPts val="1000"/>
              </a:spcBef>
              <a:spcAft>
                <a:spcPts val="1000"/>
              </a:spcAft>
              <a:buClr>
                <a:srgbClr val="595959"/>
              </a:buClr>
              <a:buSzPts val="1400"/>
              <a:buFont typeface="Montserrat"/>
              <a:buChar char="●"/>
            </a:pPr>
            <a:r>
              <a:rPr lang="en" sz="1400">
                <a:solidFill>
                  <a:srgbClr val="595959"/>
                </a:solidFill>
                <a:latin typeface="Montserrat"/>
                <a:ea typeface="Montserrat"/>
                <a:cs typeface="Montserrat"/>
                <a:sym typeface="Montserrat"/>
              </a:rPr>
              <a:t>In an age of job-hopping and rapid turnover, what is key to retaining top talent?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7b7647526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17b7647526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0.jpg"/><Relationship Id="rId6" Type="http://schemas.openxmlformats.org/officeDocument/2006/relationships/image" Target="../media/image20.png"/><Relationship Id="rId7"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ype="title">
  <p:cSld name="TITLE">
    <p:spTree>
      <p:nvGrpSpPr>
        <p:cNvPr id="9" name="Shape 9"/>
        <p:cNvGrpSpPr/>
        <p:nvPr/>
      </p:nvGrpSpPr>
      <p:grpSpPr>
        <a:xfrm>
          <a:off x="0" y="0"/>
          <a:ext cx="0" cy="0"/>
          <a:chOff x="0" y="0"/>
          <a:chExt cx="0" cy="0"/>
        </a:xfrm>
      </p:grpSpPr>
      <p:sp>
        <p:nvSpPr>
          <p:cNvPr id="10" name="Google Shape;10;g177cec771e7_1_356"/>
          <p:cNvSpPr/>
          <p:nvPr/>
        </p:nvSpPr>
        <p:spPr>
          <a:xfrm>
            <a:off x="75" y="-75"/>
            <a:ext cx="9144000" cy="5143500"/>
          </a:xfrm>
          <a:prstGeom prst="rect">
            <a:avLst/>
          </a:prstGeom>
          <a:solidFill>
            <a:srgbClr val="1134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g177cec771e7_1_356"/>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g177cec771e7_1_4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 name="Google Shape;77;g177cec771e7_1_4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8" name="Google Shape;78;g177cec771e7_1_4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4">
    <p:spTree>
      <p:nvGrpSpPr>
        <p:cNvPr id="79" name="Shape 79"/>
        <p:cNvGrpSpPr/>
        <p:nvPr/>
      </p:nvGrpSpPr>
      <p:grpSpPr>
        <a:xfrm>
          <a:off x="0" y="0"/>
          <a:ext cx="0" cy="0"/>
          <a:chOff x="0" y="0"/>
          <a:chExt cx="0" cy="0"/>
        </a:xfrm>
      </p:grpSpPr>
      <p:sp>
        <p:nvSpPr>
          <p:cNvPr id="80" name="Google Shape;80;g177cec771e7_1_43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1" name="Google Shape;81;g177cec771e7_1_4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TITLE_1">
    <p:spTree>
      <p:nvGrpSpPr>
        <p:cNvPr id="12" name="Shape 12"/>
        <p:cNvGrpSpPr/>
        <p:nvPr/>
      </p:nvGrpSpPr>
      <p:grpSpPr>
        <a:xfrm>
          <a:off x="0" y="0"/>
          <a:ext cx="0" cy="0"/>
          <a:chOff x="0" y="0"/>
          <a:chExt cx="0" cy="0"/>
        </a:xfrm>
      </p:grpSpPr>
      <p:sp>
        <p:nvSpPr>
          <p:cNvPr id="13" name="Google Shape;13;g177cec771e7_1_362"/>
          <p:cNvSpPr/>
          <p:nvPr/>
        </p:nvSpPr>
        <p:spPr>
          <a:xfrm>
            <a:off x="75" y="-75"/>
            <a:ext cx="9144000" cy="5143500"/>
          </a:xfrm>
          <a:prstGeom prst="rect">
            <a:avLst/>
          </a:prstGeom>
          <a:solidFill>
            <a:srgbClr val="1134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g177cec771e7_1_362"/>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g177cec771e7_1_362"/>
          <p:cNvPicPr preferRelativeResize="0"/>
          <p:nvPr/>
        </p:nvPicPr>
        <p:blipFill>
          <a:blip r:embed="rId2">
            <a:alphaModFix/>
          </a:blip>
          <a:stretch>
            <a:fillRect/>
          </a:stretch>
        </p:blipFill>
        <p:spPr>
          <a:xfrm>
            <a:off x="536400" y="1111875"/>
            <a:ext cx="1858350" cy="181450"/>
          </a:xfrm>
          <a:prstGeom prst="rect">
            <a:avLst/>
          </a:prstGeom>
          <a:noFill/>
          <a:ln>
            <a:noFill/>
          </a:ln>
        </p:spPr>
      </p:pic>
      <p:sp>
        <p:nvSpPr>
          <p:cNvPr id="16" name="Google Shape;16;g177cec771e7_1_362"/>
          <p:cNvSpPr/>
          <p:nvPr/>
        </p:nvSpPr>
        <p:spPr>
          <a:xfrm rot="10800000">
            <a:off x="3905293" y="3165900"/>
            <a:ext cx="1280700" cy="1977600"/>
          </a:xfrm>
          <a:prstGeom prst="rect">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177cec771e7_1_362"/>
          <p:cNvSpPr/>
          <p:nvPr/>
        </p:nvSpPr>
        <p:spPr>
          <a:xfrm rot="5400000">
            <a:off x="7537050" y="3521208"/>
            <a:ext cx="1280100" cy="19338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g177cec771e7_1_362"/>
          <p:cNvSpPr/>
          <p:nvPr/>
        </p:nvSpPr>
        <p:spPr>
          <a:xfrm>
            <a:off x="6536887" y="2496775"/>
            <a:ext cx="1280700" cy="1280700"/>
          </a:xfrm>
          <a:prstGeom prst="ellipse">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177cec771e7_1_362"/>
          <p:cNvSpPr/>
          <p:nvPr/>
        </p:nvSpPr>
        <p:spPr>
          <a:xfrm>
            <a:off x="5225248" y="2473232"/>
            <a:ext cx="1280700" cy="1280700"/>
          </a:xfrm>
          <a:prstGeom prst="ellipse">
            <a:avLst/>
          </a:prstGeom>
          <a:solidFill>
            <a:srgbClr val="F0C2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g177cec771e7_1_362"/>
          <p:cNvSpPr/>
          <p:nvPr/>
        </p:nvSpPr>
        <p:spPr>
          <a:xfrm>
            <a:off x="7856374" y="1169438"/>
            <a:ext cx="1280700" cy="1280700"/>
          </a:xfrm>
          <a:prstGeom prst="ellipse">
            <a:avLst/>
          </a:prstGeom>
          <a:solidFill>
            <a:srgbClr val="6348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 name="Google Shape;21;g177cec771e7_1_362"/>
          <p:cNvPicPr preferRelativeResize="0"/>
          <p:nvPr/>
        </p:nvPicPr>
        <p:blipFill rotWithShape="1">
          <a:blip r:embed="rId3">
            <a:alphaModFix/>
          </a:blip>
          <a:srcRect b="2024" l="0" r="0" t="2024"/>
          <a:stretch/>
        </p:blipFill>
        <p:spPr>
          <a:xfrm>
            <a:off x="6536885" y="1129647"/>
            <a:ext cx="1280700" cy="1317300"/>
          </a:xfrm>
          <a:prstGeom prst="ellipse">
            <a:avLst/>
          </a:prstGeom>
          <a:noFill/>
          <a:ln>
            <a:noFill/>
          </a:ln>
        </p:spPr>
      </p:pic>
      <p:pic>
        <p:nvPicPr>
          <p:cNvPr id="22" name="Google Shape;22;g177cec771e7_1_362"/>
          <p:cNvPicPr preferRelativeResize="0"/>
          <p:nvPr/>
        </p:nvPicPr>
        <p:blipFill rotWithShape="1">
          <a:blip r:embed="rId4">
            <a:alphaModFix/>
          </a:blip>
          <a:srcRect b="15720" l="0" r="0" t="15720"/>
          <a:stretch/>
        </p:blipFill>
        <p:spPr>
          <a:xfrm>
            <a:off x="7856375" y="2462706"/>
            <a:ext cx="1280700" cy="1317300"/>
          </a:xfrm>
          <a:prstGeom prst="ellipse">
            <a:avLst/>
          </a:prstGeom>
          <a:noFill/>
          <a:ln>
            <a:noFill/>
          </a:ln>
        </p:spPr>
      </p:pic>
      <p:pic>
        <p:nvPicPr>
          <p:cNvPr id="23" name="Google Shape;23;g177cec771e7_1_362"/>
          <p:cNvPicPr preferRelativeResize="0"/>
          <p:nvPr/>
        </p:nvPicPr>
        <p:blipFill rotWithShape="1">
          <a:blip r:embed="rId5">
            <a:alphaModFix/>
          </a:blip>
          <a:srcRect b="8854" l="0" r="0" t="8854"/>
          <a:stretch/>
        </p:blipFill>
        <p:spPr>
          <a:xfrm>
            <a:off x="5225269" y="3797909"/>
            <a:ext cx="1280700" cy="1317300"/>
          </a:xfrm>
          <a:prstGeom prst="ellipse">
            <a:avLst/>
          </a:prstGeom>
          <a:noFill/>
          <a:ln>
            <a:noFill/>
          </a:ln>
        </p:spPr>
      </p:pic>
      <p:pic>
        <p:nvPicPr>
          <p:cNvPr id="24" name="Google Shape;24;g177cec771e7_1_362"/>
          <p:cNvPicPr preferRelativeResize="0"/>
          <p:nvPr/>
        </p:nvPicPr>
        <p:blipFill rotWithShape="1">
          <a:blip r:embed="rId6">
            <a:alphaModFix/>
          </a:blip>
          <a:srcRect b="15720" l="0" r="0" t="15720"/>
          <a:stretch/>
        </p:blipFill>
        <p:spPr>
          <a:xfrm>
            <a:off x="5217402" y="1111875"/>
            <a:ext cx="1280700" cy="1317300"/>
          </a:xfrm>
          <a:prstGeom prst="ellipse">
            <a:avLst/>
          </a:prstGeom>
          <a:noFill/>
          <a:ln>
            <a:noFill/>
          </a:ln>
        </p:spPr>
      </p:pic>
      <p:pic>
        <p:nvPicPr>
          <p:cNvPr id="25" name="Google Shape;25;g177cec771e7_1_362"/>
          <p:cNvPicPr preferRelativeResize="0"/>
          <p:nvPr/>
        </p:nvPicPr>
        <p:blipFill rotWithShape="1">
          <a:blip r:embed="rId7">
            <a:alphaModFix/>
          </a:blip>
          <a:srcRect b="15711" l="0" r="0" t="15711"/>
          <a:stretch/>
        </p:blipFill>
        <p:spPr>
          <a:xfrm>
            <a:off x="3905781" y="2462706"/>
            <a:ext cx="1280700" cy="1317300"/>
          </a:xfrm>
          <a:prstGeom prst="ellipse">
            <a:avLst/>
          </a:prstGeom>
          <a:noFill/>
          <a:ln>
            <a:noFill/>
          </a:ln>
        </p:spPr>
      </p:pic>
      <p:sp>
        <p:nvSpPr>
          <p:cNvPr id="26" name="Google Shape;26;g177cec771e7_1_362"/>
          <p:cNvSpPr txBox="1"/>
          <p:nvPr/>
        </p:nvSpPr>
        <p:spPr>
          <a:xfrm>
            <a:off x="351042" y="4615950"/>
            <a:ext cx="46647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45AEFF"/>
                </a:solidFill>
                <a:latin typeface="Open Sans"/>
                <a:ea typeface="Open Sans"/>
                <a:cs typeface="Open Sans"/>
                <a:sym typeface="Open Sans"/>
              </a:rPr>
              <a:t>Privileged and Confidential. All Rights Reserved.</a:t>
            </a:r>
            <a:endParaRPr sz="700">
              <a:solidFill>
                <a:srgbClr val="45AEFF"/>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type="secHead">
  <p:cSld name="SECTION_HEADER">
    <p:spTree>
      <p:nvGrpSpPr>
        <p:cNvPr id="27" name="Shape 27"/>
        <p:cNvGrpSpPr/>
        <p:nvPr/>
      </p:nvGrpSpPr>
      <p:grpSpPr>
        <a:xfrm>
          <a:off x="0" y="0"/>
          <a:ext cx="0" cy="0"/>
          <a:chOff x="0" y="0"/>
          <a:chExt cx="0" cy="0"/>
        </a:xfrm>
      </p:grpSpPr>
      <p:sp>
        <p:nvSpPr>
          <p:cNvPr id="28" name="Google Shape;28;g177cec771e7_1_377"/>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g177cec771e7_1_377"/>
          <p:cNvSpPr/>
          <p:nvPr/>
        </p:nvSpPr>
        <p:spPr>
          <a:xfrm>
            <a:off x="350" y="4143825"/>
            <a:ext cx="9144000" cy="999600"/>
          </a:xfrm>
          <a:prstGeom prst="roundRect">
            <a:avLst>
              <a:gd fmla="val 0" name="adj"/>
            </a:avLst>
          </a:prstGeom>
          <a:solidFill>
            <a:srgbClr val="1134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2">
  <p:cSld name="SECTION_HEADER_3">
    <p:spTree>
      <p:nvGrpSpPr>
        <p:cNvPr id="30" name="Shape 30"/>
        <p:cNvGrpSpPr/>
        <p:nvPr/>
      </p:nvGrpSpPr>
      <p:grpSpPr>
        <a:xfrm>
          <a:off x="0" y="0"/>
          <a:ext cx="0" cy="0"/>
          <a:chOff x="0" y="0"/>
          <a:chExt cx="0" cy="0"/>
        </a:xfrm>
      </p:grpSpPr>
      <p:sp>
        <p:nvSpPr>
          <p:cNvPr id="31" name="Google Shape;31;g177cec771e7_1_384"/>
          <p:cNvSpPr/>
          <p:nvPr/>
        </p:nvSpPr>
        <p:spPr>
          <a:xfrm flipH="1">
            <a:off x="75" y="0"/>
            <a:ext cx="9144000" cy="5143500"/>
          </a:xfrm>
          <a:prstGeom prst="rect">
            <a:avLst/>
          </a:prstGeom>
          <a:solidFill>
            <a:srgbClr val="11345A"/>
          </a:solidFill>
          <a:ln cap="flat" cmpd="sng" w="9525">
            <a:solidFill>
              <a:srgbClr val="45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g177cec771e7_1_384"/>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g177cec771e7_1_384"/>
          <p:cNvSpPr/>
          <p:nvPr/>
        </p:nvSpPr>
        <p:spPr>
          <a:xfrm flipH="1">
            <a:off x="874650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177cec771e7_1_384"/>
          <p:cNvSpPr/>
          <p:nvPr/>
        </p:nvSpPr>
        <p:spPr>
          <a:xfrm>
            <a:off x="6864950" y="0"/>
            <a:ext cx="2279400" cy="5143500"/>
          </a:xfrm>
          <a:prstGeom prst="roundRect">
            <a:avLst>
              <a:gd fmla="val 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 name="Google Shape;35;g177cec771e7_1_384"/>
          <p:cNvPicPr preferRelativeResize="0"/>
          <p:nvPr/>
        </p:nvPicPr>
        <p:blipFill>
          <a:blip r:embed="rId2">
            <a:alphaModFix/>
          </a:blip>
          <a:stretch>
            <a:fillRect/>
          </a:stretch>
        </p:blipFill>
        <p:spPr>
          <a:xfrm>
            <a:off x="7808900" y="4787075"/>
            <a:ext cx="1212252" cy="118375"/>
          </a:xfrm>
          <a:prstGeom prst="rect">
            <a:avLst/>
          </a:prstGeom>
          <a:noFill/>
          <a:ln>
            <a:noFill/>
          </a:ln>
        </p:spPr>
      </p:pic>
      <p:pic>
        <p:nvPicPr>
          <p:cNvPr id="36" name="Google Shape;36;g177cec771e7_1_384"/>
          <p:cNvPicPr preferRelativeResize="0"/>
          <p:nvPr/>
        </p:nvPicPr>
        <p:blipFill>
          <a:blip r:embed="rId3">
            <a:alphaModFix/>
          </a:blip>
          <a:stretch>
            <a:fillRect/>
          </a:stretch>
        </p:blipFill>
        <p:spPr>
          <a:xfrm>
            <a:off x="7025800" y="4750644"/>
            <a:ext cx="539069" cy="191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SECTION_HEADER_3_1">
    <p:spTree>
      <p:nvGrpSpPr>
        <p:cNvPr id="37" name="Shape 37"/>
        <p:cNvGrpSpPr/>
        <p:nvPr/>
      </p:nvGrpSpPr>
      <p:grpSpPr>
        <a:xfrm>
          <a:off x="0" y="0"/>
          <a:ext cx="0" cy="0"/>
          <a:chOff x="0" y="0"/>
          <a:chExt cx="0" cy="0"/>
        </a:xfrm>
      </p:grpSpPr>
      <p:sp>
        <p:nvSpPr>
          <p:cNvPr id="38" name="Google Shape;38;g177cec771e7_1_391"/>
          <p:cNvSpPr/>
          <p:nvPr/>
        </p:nvSpPr>
        <p:spPr>
          <a:xfrm flipH="1">
            <a:off x="75" y="0"/>
            <a:ext cx="9144000" cy="5143500"/>
          </a:xfrm>
          <a:prstGeom prst="rect">
            <a:avLst/>
          </a:prstGeom>
          <a:solidFill>
            <a:srgbClr val="1134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g177cec771e7_1_391"/>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g177cec771e7_1_391"/>
          <p:cNvSpPr/>
          <p:nvPr/>
        </p:nvSpPr>
        <p:spPr>
          <a:xfrm flipH="1">
            <a:off x="874650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177cec771e7_1_391"/>
          <p:cNvSpPr/>
          <p:nvPr/>
        </p:nvSpPr>
        <p:spPr>
          <a:xfrm>
            <a:off x="5032450" y="0"/>
            <a:ext cx="4111800" cy="5143500"/>
          </a:xfrm>
          <a:prstGeom prst="roundRect">
            <a:avLst>
              <a:gd fmla="val 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 name="Google Shape;42;g177cec771e7_1_391"/>
          <p:cNvPicPr preferRelativeResize="0"/>
          <p:nvPr/>
        </p:nvPicPr>
        <p:blipFill rotWithShape="1">
          <a:blip r:embed="rId2">
            <a:alphaModFix/>
          </a:blip>
          <a:srcRect b="2812" l="0" r="0" t="2803"/>
          <a:stretch/>
        </p:blipFill>
        <p:spPr>
          <a:xfrm>
            <a:off x="4224165" y="0"/>
            <a:ext cx="4919981" cy="5143501"/>
          </a:xfrm>
          <a:prstGeom prst="rect">
            <a:avLst/>
          </a:prstGeom>
          <a:noFill/>
          <a:ln>
            <a:noFill/>
          </a:ln>
        </p:spPr>
      </p:pic>
      <p:pic>
        <p:nvPicPr>
          <p:cNvPr id="43" name="Google Shape;43;g177cec771e7_1_391"/>
          <p:cNvPicPr preferRelativeResize="0"/>
          <p:nvPr/>
        </p:nvPicPr>
        <p:blipFill>
          <a:blip r:embed="rId3">
            <a:alphaModFix/>
          </a:blip>
          <a:stretch>
            <a:fillRect/>
          </a:stretch>
        </p:blipFill>
        <p:spPr>
          <a:xfrm>
            <a:off x="7808900" y="4787075"/>
            <a:ext cx="1212252" cy="118375"/>
          </a:xfrm>
          <a:prstGeom prst="rect">
            <a:avLst/>
          </a:prstGeom>
          <a:noFill/>
          <a:ln>
            <a:noFill/>
          </a:ln>
        </p:spPr>
      </p:pic>
      <p:pic>
        <p:nvPicPr>
          <p:cNvPr id="44" name="Google Shape;44;g177cec771e7_1_391"/>
          <p:cNvPicPr preferRelativeResize="0"/>
          <p:nvPr/>
        </p:nvPicPr>
        <p:blipFill>
          <a:blip r:embed="rId4">
            <a:alphaModFix/>
          </a:blip>
          <a:stretch>
            <a:fillRect/>
          </a:stretch>
        </p:blipFill>
        <p:spPr>
          <a:xfrm>
            <a:off x="7025800" y="4750644"/>
            <a:ext cx="539069" cy="191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SECTION_HEADER_2">
    <p:spTree>
      <p:nvGrpSpPr>
        <p:cNvPr id="45" name="Shape 45"/>
        <p:cNvGrpSpPr/>
        <p:nvPr/>
      </p:nvGrpSpPr>
      <p:grpSpPr>
        <a:xfrm>
          <a:off x="0" y="0"/>
          <a:ext cx="0" cy="0"/>
          <a:chOff x="0" y="0"/>
          <a:chExt cx="0" cy="0"/>
        </a:xfrm>
      </p:grpSpPr>
      <p:sp>
        <p:nvSpPr>
          <p:cNvPr id="46" name="Google Shape;46;g177cec771e7_1_399"/>
          <p:cNvSpPr/>
          <p:nvPr/>
        </p:nvSpPr>
        <p:spPr>
          <a:xfrm flipH="1">
            <a:off x="75" y="0"/>
            <a:ext cx="9144000" cy="5143500"/>
          </a:xfrm>
          <a:prstGeom prst="rect">
            <a:avLst/>
          </a:prstGeom>
          <a:solidFill>
            <a:srgbClr val="1B487A"/>
          </a:solidFill>
          <a:ln cap="flat" cmpd="sng" w="9525">
            <a:solidFill>
              <a:srgbClr val="45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177cec771e7_1_399"/>
          <p:cNvSpPr/>
          <p:nvPr/>
        </p:nvSpPr>
        <p:spPr>
          <a:xfrm flipH="1">
            <a:off x="397575" y="4806250"/>
            <a:ext cx="8746500" cy="337200"/>
          </a:xfrm>
          <a:prstGeom prst="rect">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177cec771e7_1_399"/>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g177cec771e7_1_399"/>
          <p:cNvSpPr/>
          <p:nvPr/>
        </p:nvSpPr>
        <p:spPr>
          <a:xfrm>
            <a:off x="68" y="1011065"/>
            <a:ext cx="2024700" cy="2012100"/>
          </a:xfrm>
          <a:prstGeom prst="roundRect">
            <a:avLst>
              <a:gd fmla="val 5000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0" name="Google Shape;50;g177cec771e7_1_399"/>
          <p:cNvSpPr/>
          <p:nvPr/>
        </p:nvSpPr>
        <p:spPr>
          <a:xfrm flipH="1">
            <a:off x="5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177cec771e7_1_399"/>
          <p:cNvSpPr/>
          <p:nvPr/>
        </p:nvSpPr>
        <p:spPr>
          <a:xfrm flipH="1">
            <a:off x="874650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177cec771e7_1_399"/>
          <p:cNvSpPr/>
          <p:nvPr/>
        </p:nvSpPr>
        <p:spPr>
          <a:xfrm flipH="1">
            <a:off x="397500" y="-6950"/>
            <a:ext cx="8349000" cy="337200"/>
          </a:xfrm>
          <a:prstGeom prst="rect">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177cec771e7_1_399"/>
          <p:cNvSpPr/>
          <p:nvPr/>
        </p:nvSpPr>
        <p:spPr>
          <a:xfrm>
            <a:off x="314775" y="285775"/>
            <a:ext cx="8514600" cy="4564800"/>
          </a:xfrm>
          <a:prstGeom prst="roundRect">
            <a:avLst>
              <a:gd fmla="val 3067" name="adj"/>
            </a:avLst>
          </a:prstGeom>
          <a:solidFill>
            <a:srgbClr val="1134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SECTION_HEADER_1">
    <p:spTree>
      <p:nvGrpSpPr>
        <p:cNvPr id="54" name="Shape 54"/>
        <p:cNvGrpSpPr/>
        <p:nvPr/>
      </p:nvGrpSpPr>
      <p:grpSpPr>
        <a:xfrm>
          <a:off x="0" y="0"/>
          <a:ext cx="0" cy="0"/>
          <a:chOff x="0" y="0"/>
          <a:chExt cx="0" cy="0"/>
        </a:xfrm>
      </p:grpSpPr>
      <p:sp>
        <p:nvSpPr>
          <p:cNvPr id="55" name="Google Shape;55;g177cec771e7_1_410"/>
          <p:cNvSpPr/>
          <p:nvPr/>
        </p:nvSpPr>
        <p:spPr>
          <a:xfrm flipH="1">
            <a:off x="75" y="0"/>
            <a:ext cx="9144000" cy="5143500"/>
          </a:xfrm>
          <a:prstGeom prst="rect">
            <a:avLst/>
          </a:prstGeom>
          <a:solidFill>
            <a:srgbClr val="1B487A"/>
          </a:solidFill>
          <a:ln cap="flat" cmpd="sng" w="9525">
            <a:solidFill>
              <a:srgbClr val="45A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177cec771e7_1_410"/>
          <p:cNvSpPr/>
          <p:nvPr/>
        </p:nvSpPr>
        <p:spPr>
          <a:xfrm flipH="1">
            <a:off x="397575" y="4806250"/>
            <a:ext cx="8746500" cy="337200"/>
          </a:xfrm>
          <a:prstGeom prst="rect">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177cec771e7_1_410"/>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g177cec771e7_1_410"/>
          <p:cNvSpPr/>
          <p:nvPr/>
        </p:nvSpPr>
        <p:spPr>
          <a:xfrm>
            <a:off x="68" y="1011065"/>
            <a:ext cx="2024700" cy="2012100"/>
          </a:xfrm>
          <a:prstGeom prst="roundRect">
            <a:avLst>
              <a:gd fmla="val 5000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9" name="Google Shape;59;g177cec771e7_1_410"/>
          <p:cNvSpPr/>
          <p:nvPr/>
        </p:nvSpPr>
        <p:spPr>
          <a:xfrm flipH="1">
            <a:off x="5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177cec771e7_1_410"/>
          <p:cNvSpPr/>
          <p:nvPr/>
        </p:nvSpPr>
        <p:spPr>
          <a:xfrm flipH="1">
            <a:off x="8746500" y="0"/>
            <a:ext cx="397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177cec771e7_1_410"/>
          <p:cNvSpPr/>
          <p:nvPr/>
        </p:nvSpPr>
        <p:spPr>
          <a:xfrm flipH="1">
            <a:off x="397575" y="-6941"/>
            <a:ext cx="8746500" cy="337200"/>
          </a:xfrm>
          <a:prstGeom prst="rect">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177cec771e7_1_410"/>
          <p:cNvSpPr/>
          <p:nvPr/>
        </p:nvSpPr>
        <p:spPr>
          <a:xfrm>
            <a:off x="314775" y="285775"/>
            <a:ext cx="8514600" cy="4564800"/>
          </a:xfrm>
          <a:prstGeom prst="roundRect">
            <a:avLst>
              <a:gd fmla="val 30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g177cec771e7_1_410"/>
          <p:cNvPicPr preferRelativeResize="0"/>
          <p:nvPr/>
        </p:nvPicPr>
        <p:blipFill>
          <a:blip r:embed="rId2">
            <a:alphaModFix/>
          </a:blip>
          <a:stretch>
            <a:fillRect/>
          </a:stretch>
        </p:blipFill>
        <p:spPr>
          <a:xfrm>
            <a:off x="7534250" y="4609450"/>
            <a:ext cx="1212252" cy="118375"/>
          </a:xfrm>
          <a:prstGeom prst="rect">
            <a:avLst/>
          </a:prstGeom>
          <a:noFill/>
          <a:ln>
            <a:noFill/>
          </a:ln>
        </p:spPr>
      </p:pic>
      <p:pic>
        <p:nvPicPr>
          <p:cNvPr id="64" name="Google Shape;64;g177cec771e7_1_410"/>
          <p:cNvPicPr preferRelativeResize="0"/>
          <p:nvPr/>
        </p:nvPicPr>
        <p:blipFill>
          <a:blip r:embed="rId3">
            <a:alphaModFix/>
          </a:blip>
          <a:stretch>
            <a:fillRect/>
          </a:stretch>
        </p:blipFill>
        <p:spPr>
          <a:xfrm>
            <a:off x="6751150" y="4573019"/>
            <a:ext cx="539069" cy="1912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SECTION_HEADER_1_1">
    <p:spTree>
      <p:nvGrpSpPr>
        <p:cNvPr id="65" name="Shape 65"/>
        <p:cNvGrpSpPr/>
        <p:nvPr/>
      </p:nvGrpSpPr>
      <p:grpSpPr>
        <a:xfrm>
          <a:off x="0" y="0"/>
          <a:ext cx="0" cy="0"/>
          <a:chOff x="0" y="0"/>
          <a:chExt cx="0" cy="0"/>
        </a:xfrm>
      </p:grpSpPr>
      <p:sp>
        <p:nvSpPr>
          <p:cNvPr id="66" name="Google Shape;66;g177cec771e7_1_421"/>
          <p:cNvSpPr/>
          <p:nvPr/>
        </p:nvSpPr>
        <p:spPr>
          <a:xfrm flipH="1">
            <a:off x="175" y="0"/>
            <a:ext cx="4567200" cy="5143500"/>
          </a:xfrm>
          <a:prstGeom prst="rect">
            <a:avLst/>
          </a:prstGeom>
          <a:solidFill>
            <a:srgbClr val="1B48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177cec771e7_1_421"/>
          <p:cNvSpPr/>
          <p:nvPr/>
        </p:nvSpPr>
        <p:spPr>
          <a:xfrm flipH="1">
            <a:off x="4539691" y="0"/>
            <a:ext cx="4612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177cec771e7_1_421"/>
          <p:cNvSpPr/>
          <p:nvPr/>
        </p:nvSpPr>
        <p:spPr>
          <a:xfrm flipH="1">
            <a:off x="0" y="180475"/>
            <a:ext cx="9144000" cy="481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9" name="Google Shape;69;g177cec771e7_1_421"/>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1">
  <p:cSld name="SECTION_HEADER_1_1_1">
    <p:spTree>
      <p:nvGrpSpPr>
        <p:cNvPr id="70" name="Shape 70"/>
        <p:cNvGrpSpPr/>
        <p:nvPr/>
      </p:nvGrpSpPr>
      <p:grpSpPr>
        <a:xfrm>
          <a:off x="0" y="0"/>
          <a:ext cx="0" cy="0"/>
          <a:chOff x="0" y="0"/>
          <a:chExt cx="0" cy="0"/>
        </a:xfrm>
      </p:grpSpPr>
      <p:sp>
        <p:nvSpPr>
          <p:cNvPr id="71" name="Google Shape;71;g177cec771e7_1_458"/>
          <p:cNvSpPr/>
          <p:nvPr/>
        </p:nvSpPr>
        <p:spPr>
          <a:xfrm flipH="1">
            <a:off x="175" y="0"/>
            <a:ext cx="4567200" cy="5143500"/>
          </a:xfrm>
          <a:prstGeom prst="rect">
            <a:avLst/>
          </a:prstGeom>
          <a:solidFill>
            <a:srgbClr val="1B48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177cec771e7_1_458"/>
          <p:cNvSpPr/>
          <p:nvPr/>
        </p:nvSpPr>
        <p:spPr>
          <a:xfrm flipH="1">
            <a:off x="4539691" y="0"/>
            <a:ext cx="4612500" cy="5143500"/>
          </a:xfrm>
          <a:prstGeom prst="rect">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177cec771e7_1_458"/>
          <p:cNvSpPr/>
          <p:nvPr/>
        </p:nvSpPr>
        <p:spPr>
          <a:xfrm flipH="1">
            <a:off x="0" y="180475"/>
            <a:ext cx="9144000" cy="481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4" name="Google Shape;74;g177cec771e7_1_458"/>
          <p:cNvSpPr txBox="1"/>
          <p:nvPr>
            <p:ph idx="12" type="sldNum"/>
          </p:nvPr>
        </p:nvSpPr>
        <p:spPr>
          <a:xfrm>
            <a:off x="8472450" y="4817254"/>
            <a:ext cx="548700" cy="274200"/>
          </a:xfrm>
          <a:prstGeom prst="rect">
            <a:avLst/>
          </a:prstGeom>
        </p:spPr>
        <p:txBody>
          <a:bodyPr anchorCtr="0" anchor="ctr" bIns="91425" lIns="91425" spcFirstLastPara="1" rIns="91425" wrap="square" tIns="91425">
            <a:normAutofit fontScale="70000" lnSpcReduction="20000"/>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177cec771e7_1_3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7" name="Google Shape;7;g177cec771e7_1_3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b="1"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9pPr>
          </a:lstStyle>
          <a:p/>
        </p:txBody>
      </p:sp>
      <p:sp>
        <p:nvSpPr>
          <p:cNvPr id="8" name="Google Shape;8;g177cec771e7_1_352"/>
          <p:cNvSpPr txBox="1"/>
          <p:nvPr>
            <p:ph idx="12" type="sldNum"/>
          </p:nvPr>
        </p:nvSpPr>
        <p:spPr>
          <a:xfrm>
            <a:off x="8472450" y="4817254"/>
            <a:ext cx="548700" cy="274200"/>
          </a:xfrm>
          <a:prstGeom prst="rect">
            <a:avLst/>
          </a:prstGeom>
          <a:noFill/>
          <a:ln>
            <a:noFill/>
          </a:ln>
        </p:spPr>
        <p:txBody>
          <a:bodyPr anchorCtr="0" anchor="ctr" bIns="91425" lIns="91425" spcFirstLastPara="1" rIns="91425" wrap="square" tIns="91425">
            <a:normAutofit fontScale="70000" lnSpcReduction="20000"/>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1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comments" Target="../comments/comment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comments" Target="../comments/comment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comments" Target="../comments/comment5.xml"/><Relationship Id="rId4" Type="http://schemas.openxmlformats.org/officeDocument/2006/relationships/hyperlink" Target="https://www.theroom.com/" TargetMode="External"/><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177cec771e7_1_83"/>
          <p:cNvSpPr txBox="1"/>
          <p:nvPr/>
        </p:nvSpPr>
        <p:spPr>
          <a:xfrm>
            <a:off x="464175" y="3210300"/>
            <a:ext cx="5146200" cy="800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rgbClr val="000000"/>
              </a:buClr>
              <a:buSzPts val="1100"/>
              <a:buFont typeface="Arial"/>
              <a:buNone/>
            </a:pPr>
            <a:r>
              <a:rPr lang="en" sz="2600">
                <a:solidFill>
                  <a:schemeClr val="lt1"/>
                </a:solidFill>
                <a:latin typeface="Montserrat ExtraBold"/>
                <a:ea typeface="Montserrat ExtraBold"/>
                <a:cs typeface="Montserrat ExtraBold"/>
                <a:sym typeface="Montserrat ExtraBold"/>
              </a:rPr>
              <a:t>A Fireside Chat With Fred Swaniker and Scott Powell</a:t>
            </a:r>
            <a:endParaRPr sz="2600">
              <a:solidFill>
                <a:schemeClr val="lt1"/>
              </a:solidFill>
              <a:latin typeface="Montserrat ExtraBold"/>
              <a:ea typeface="Montserrat ExtraBold"/>
              <a:cs typeface="Montserrat ExtraBold"/>
              <a:sym typeface="Montserrat ExtraBold"/>
            </a:endParaRPr>
          </a:p>
        </p:txBody>
      </p:sp>
      <p:sp>
        <p:nvSpPr>
          <p:cNvPr id="87" name="Google Shape;87;g177cec771e7_1_83"/>
          <p:cNvSpPr txBox="1"/>
          <p:nvPr/>
        </p:nvSpPr>
        <p:spPr>
          <a:xfrm>
            <a:off x="464175" y="2527242"/>
            <a:ext cx="3225000" cy="5910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Clr>
                <a:srgbClr val="000000"/>
              </a:buClr>
              <a:buSzPts val="1100"/>
              <a:buFont typeface="Arial"/>
              <a:buNone/>
            </a:pPr>
            <a:r>
              <a:rPr lang="en" sz="1600">
                <a:solidFill>
                  <a:srgbClr val="45AEFF"/>
                </a:solidFill>
                <a:latin typeface="Montserrat"/>
                <a:ea typeface="Montserrat"/>
                <a:cs typeface="Montserrat"/>
                <a:sym typeface="Montserrat"/>
              </a:rPr>
              <a:t>The Future of Finance Roles in a Changing Talent Landscape:</a:t>
            </a:r>
            <a:endParaRPr sz="1600">
              <a:solidFill>
                <a:srgbClr val="45AEFF"/>
              </a:solidFill>
              <a:latin typeface="Montserrat"/>
              <a:ea typeface="Montserrat"/>
              <a:cs typeface="Montserrat"/>
              <a:sym typeface="Montserrat"/>
            </a:endParaRPr>
          </a:p>
        </p:txBody>
      </p:sp>
      <p:pic>
        <p:nvPicPr>
          <p:cNvPr id="88" name="Google Shape;88;g177cec771e7_1_83"/>
          <p:cNvPicPr preferRelativeResize="0"/>
          <p:nvPr/>
        </p:nvPicPr>
        <p:blipFill>
          <a:blip r:embed="rId3">
            <a:alphaModFix/>
          </a:blip>
          <a:stretch>
            <a:fillRect/>
          </a:stretch>
        </p:blipFill>
        <p:spPr>
          <a:xfrm>
            <a:off x="464175" y="504136"/>
            <a:ext cx="976873" cy="346560"/>
          </a:xfrm>
          <a:prstGeom prst="rect">
            <a:avLst/>
          </a:prstGeom>
          <a:noFill/>
          <a:ln>
            <a:noFill/>
          </a:ln>
        </p:spPr>
      </p:pic>
      <p:pic>
        <p:nvPicPr>
          <p:cNvPr id="89" name="Google Shape;89;g177cec771e7_1_83"/>
          <p:cNvPicPr preferRelativeResize="0"/>
          <p:nvPr/>
        </p:nvPicPr>
        <p:blipFill>
          <a:blip r:embed="rId4">
            <a:alphaModFix/>
          </a:blip>
          <a:stretch>
            <a:fillRect/>
          </a:stretch>
        </p:blipFill>
        <p:spPr>
          <a:xfrm>
            <a:off x="1864498" y="587628"/>
            <a:ext cx="2068475" cy="201949"/>
          </a:xfrm>
          <a:prstGeom prst="rect">
            <a:avLst/>
          </a:prstGeom>
          <a:noFill/>
          <a:ln>
            <a:noFill/>
          </a:ln>
        </p:spPr>
      </p:pic>
      <p:pic>
        <p:nvPicPr>
          <p:cNvPr id="90" name="Google Shape;90;g177cec771e7_1_83"/>
          <p:cNvPicPr preferRelativeResize="0"/>
          <p:nvPr/>
        </p:nvPicPr>
        <p:blipFill>
          <a:blip r:embed="rId5">
            <a:alphaModFix/>
          </a:blip>
          <a:stretch>
            <a:fillRect/>
          </a:stretch>
        </p:blipFill>
        <p:spPr>
          <a:xfrm>
            <a:off x="4356416" y="471875"/>
            <a:ext cx="707809" cy="433449"/>
          </a:xfrm>
          <a:prstGeom prst="rect">
            <a:avLst/>
          </a:prstGeom>
          <a:noFill/>
          <a:ln>
            <a:noFill/>
          </a:ln>
        </p:spPr>
      </p:pic>
      <p:sp>
        <p:nvSpPr>
          <p:cNvPr id="91" name="Google Shape;91;g177cec771e7_1_83"/>
          <p:cNvSpPr txBox="1"/>
          <p:nvPr/>
        </p:nvSpPr>
        <p:spPr>
          <a:xfrm>
            <a:off x="351042" y="4615950"/>
            <a:ext cx="46647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45AEFF"/>
                </a:solidFill>
                <a:latin typeface="Open Sans"/>
                <a:ea typeface="Open Sans"/>
                <a:cs typeface="Open Sans"/>
                <a:sym typeface="Open Sans"/>
              </a:rPr>
              <a:t>Privileged and Confidential. All Rights Reserved.</a:t>
            </a:r>
            <a:endParaRPr sz="700">
              <a:solidFill>
                <a:srgbClr val="45AEFF"/>
              </a:solidFill>
              <a:latin typeface="Open Sans"/>
              <a:ea typeface="Open Sans"/>
              <a:cs typeface="Open Sans"/>
              <a:sym typeface="Open Sans"/>
            </a:endParaRPr>
          </a:p>
        </p:txBody>
      </p:sp>
      <p:sp>
        <p:nvSpPr>
          <p:cNvPr id="92" name="Google Shape;92;g177cec771e7_1_83"/>
          <p:cNvSpPr/>
          <p:nvPr/>
        </p:nvSpPr>
        <p:spPr>
          <a:xfrm>
            <a:off x="5726601" y="-1212936"/>
            <a:ext cx="2024700" cy="4676400"/>
          </a:xfrm>
          <a:prstGeom prst="roundRect">
            <a:avLst>
              <a:gd fmla="val 50000" name="adj"/>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177cec771e7_1_83"/>
          <p:cNvSpPr/>
          <p:nvPr/>
        </p:nvSpPr>
        <p:spPr>
          <a:xfrm>
            <a:off x="7123376" y="1415750"/>
            <a:ext cx="2024700" cy="4676400"/>
          </a:xfrm>
          <a:prstGeom prst="roundRect">
            <a:avLst>
              <a:gd fmla="val 5000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8" name="Shape 168"/>
        <p:cNvGrpSpPr/>
        <p:nvPr/>
      </p:nvGrpSpPr>
      <p:grpSpPr>
        <a:xfrm>
          <a:off x="0" y="0"/>
          <a:ext cx="0" cy="0"/>
          <a:chOff x="0" y="0"/>
          <a:chExt cx="0" cy="0"/>
        </a:xfrm>
      </p:grpSpPr>
      <p:pic>
        <p:nvPicPr>
          <p:cNvPr id="169" name="Google Shape;169;g17b7647526e_4_16"/>
          <p:cNvPicPr preferRelativeResize="0"/>
          <p:nvPr/>
        </p:nvPicPr>
        <p:blipFill>
          <a:blip r:embed="rId3">
            <a:alphaModFix/>
          </a:blip>
          <a:stretch>
            <a:fillRect/>
          </a:stretch>
        </p:blipFill>
        <p:spPr>
          <a:xfrm>
            <a:off x="223825" y="247386"/>
            <a:ext cx="976873" cy="346560"/>
          </a:xfrm>
          <a:prstGeom prst="rect">
            <a:avLst/>
          </a:prstGeom>
          <a:noFill/>
          <a:ln>
            <a:noFill/>
          </a:ln>
        </p:spPr>
      </p:pic>
      <p:pic>
        <p:nvPicPr>
          <p:cNvPr id="170" name="Google Shape;170;g17b7647526e_4_16"/>
          <p:cNvPicPr preferRelativeResize="0"/>
          <p:nvPr/>
        </p:nvPicPr>
        <p:blipFill>
          <a:blip r:embed="rId4">
            <a:alphaModFix/>
          </a:blip>
          <a:stretch>
            <a:fillRect/>
          </a:stretch>
        </p:blipFill>
        <p:spPr>
          <a:xfrm>
            <a:off x="1624148" y="330878"/>
            <a:ext cx="2068475" cy="201949"/>
          </a:xfrm>
          <a:prstGeom prst="rect">
            <a:avLst/>
          </a:prstGeom>
          <a:noFill/>
          <a:ln>
            <a:noFill/>
          </a:ln>
        </p:spPr>
      </p:pic>
      <p:pic>
        <p:nvPicPr>
          <p:cNvPr id="171" name="Google Shape;171;g17b7647526e_4_16"/>
          <p:cNvPicPr preferRelativeResize="0"/>
          <p:nvPr/>
        </p:nvPicPr>
        <p:blipFill>
          <a:blip r:embed="rId5">
            <a:alphaModFix/>
          </a:blip>
          <a:stretch>
            <a:fillRect/>
          </a:stretch>
        </p:blipFill>
        <p:spPr>
          <a:xfrm>
            <a:off x="4116066" y="215125"/>
            <a:ext cx="707809" cy="433449"/>
          </a:xfrm>
          <a:prstGeom prst="rect">
            <a:avLst/>
          </a:prstGeom>
          <a:noFill/>
          <a:ln>
            <a:noFill/>
          </a:ln>
        </p:spPr>
      </p:pic>
      <p:sp>
        <p:nvSpPr>
          <p:cNvPr id="172" name="Google Shape;172;g17b7647526e_4_16"/>
          <p:cNvSpPr/>
          <p:nvPr/>
        </p:nvSpPr>
        <p:spPr>
          <a:xfrm>
            <a:off x="5726601" y="-1212936"/>
            <a:ext cx="2024700" cy="4676400"/>
          </a:xfrm>
          <a:prstGeom prst="roundRect">
            <a:avLst>
              <a:gd fmla="val 50000" name="adj"/>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17b7647526e_4_16"/>
          <p:cNvSpPr/>
          <p:nvPr/>
        </p:nvSpPr>
        <p:spPr>
          <a:xfrm>
            <a:off x="-244850" y="2798945"/>
            <a:ext cx="1198200" cy="2767200"/>
          </a:xfrm>
          <a:prstGeom prst="roundRect">
            <a:avLst>
              <a:gd fmla="val 50000" name="adj"/>
            </a:avLst>
          </a:prstGeom>
          <a:solidFill>
            <a:srgbClr val="45A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17b7647526e_4_16"/>
          <p:cNvSpPr/>
          <p:nvPr/>
        </p:nvSpPr>
        <p:spPr>
          <a:xfrm>
            <a:off x="573434" y="1415750"/>
            <a:ext cx="1198200" cy="2767200"/>
          </a:xfrm>
          <a:prstGeom prst="roundRect">
            <a:avLst>
              <a:gd fmla="val 5000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17b7647526e_4_16"/>
          <p:cNvSpPr/>
          <p:nvPr/>
        </p:nvSpPr>
        <p:spPr>
          <a:xfrm>
            <a:off x="5726601" y="-1212936"/>
            <a:ext cx="2024700" cy="4676400"/>
          </a:xfrm>
          <a:prstGeom prst="roundRect">
            <a:avLst>
              <a:gd fmla="val 50000" name="adj"/>
            </a:avLst>
          </a:prstGeom>
          <a:gradFill>
            <a:gsLst>
              <a:gs pos="0">
                <a:schemeClr val="accent1"/>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17b7647526e_4_16"/>
          <p:cNvSpPr/>
          <p:nvPr/>
        </p:nvSpPr>
        <p:spPr>
          <a:xfrm>
            <a:off x="573434" y="1415750"/>
            <a:ext cx="1198200" cy="2767200"/>
          </a:xfrm>
          <a:prstGeom prst="roundRect">
            <a:avLst>
              <a:gd fmla="val 50000" name="adj"/>
            </a:avLst>
          </a:prstGeom>
          <a:gradFill>
            <a:gsLst>
              <a:gs pos="0">
                <a:srgbClr val="45AEFF"/>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17b7647526e_4_16"/>
          <p:cNvSpPr/>
          <p:nvPr/>
        </p:nvSpPr>
        <p:spPr>
          <a:xfrm>
            <a:off x="7123376" y="1415750"/>
            <a:ext cx="2024700" cy="4676400"/>
          </a:xfrm>
          <a:prstGeom prst="roundRect">
            <a:avLst>
              <a:gd fmla="val 50000" name="adj"/>
            </a:avLst>
          </a:prstGeom>
          <a:solidFill>
            <a:srgbClr val="1B7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17b7647526e_4_16"/>
          <p:cNvSpPr txBox="1"/>
          <p:nvPr/>
        </p:nvSpPr>
        <p:spPr>
          <a:xfrm>
            <a:off x="389275" y="-538375"/>
            <a:ext cx="38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6B5E"/>
                </a:solidFill>
                <a:latin typeface="Open Sans"/>
                <a:ea typeface="Open Sans"/>
                <a:cs typeface="Open Sans"/>
                <a:sym typeface="Open Sans"/>
              </a:rPr>
              <a:t>ZOOM BACKGROUND</a:t>
            </a:r>
            <a:endParaRPr b="1">
              <a:solidFill>
                <a:srgbClr val="FF6B5E"/>
              </a:solidFill>
              <a:latin typeface="Open Sans"/>
              <a:ea typeface="Open Sans"/>
              <a:cs typeface="Open Sans"/>
              <a:sym typeface="Open Sans"/>
            </a:endParaRPr>
          </a:p>
        </p:txBody>
      </p:sp>
      <p:sp>
        <p:nvSpPr>
          <p:cNvPr id="179" name="Google Shape;179;g17b7647526e_4_16"/>
          <p:cNvSpPr/>
          <p:nvPr/>
        </p:nvSpPr>
        <p:spPr>
          <a:xfrm>
            <a:off x="8504950" y="723125"/>
            <a:ext cx="976800" cy="22563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17b7647526e_4_16"/>
          <p:cNvSpPr/>
          <p:nvPr/>
        </p:nvSpPr>
        <p:spPr>
          <a:xfrm>
            <a:off x="223814" y="1077162"/>
            <a:ext cx="580500" cy="13407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177cec771e7_1_246"/>
          <p:cNvSpPr txBox="1"/>
          <p:nvPr/>
        </p:nvSpPr>
        <p:spPr>
          <a:xfrm>
            <a:off x="536400" y="471225"/>
            <a:ext cx="4272300" cy="48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rgbClr val="1B73E8"/>
                </a:solidFill>
                <a:latin typeface="Montserrat"/>
                <a:ea typeface="Montserrat"/>
                <a:cs typeface="Montserrat"/>
                <a:sym typeface="Montserrat"/>
              </a:rPr>
              <a:t>Agenda</a:t>
            </a:r>
            <a:endParaRPr b="1" sz="2400">
              <a:solidFill>
                <a:srgbClr val="1B73E8"/>
              </a:solidFill>
              <a:latin typeface="Montserrat"/>
              <a:ea typeface="Montserrat"/>
              <a:cs typeface="Montserrat"/>
              <a:sym typeface="Montserrat"/>
            </a:endParaRPr>
          </a:p>
        </p:txBody>
      </p:sp>
      <p:sp>
        <p:nvSpPr>
          <p:cNvPr id="99" name="Google Shape;99;g177cec771e7_1_246"/>
          <p:cNvSpPr txBox="1"/>
          <p:nvPr/>
        </p:nvSpPr>
        <p:spPr>
          <a:xfrm>
            <a:off x="536400" y="1173100"/>
            <a:ext cx="6888300" cy="1939500"/>
          </a:xfrm>
          <a:prstGeom prst="rect">
            <a:avLst/>
          </a:prstGeom>
          <a:noFill/>
          <a:ln>
            <a:noFill/>
          </a:ln>
        </p:spPr>
        <p:txBody>
          <a:bodyPr anchorCtr="0" anchor="ctr" bIns="0" lIns="0" spcFirstLastPara="1" rIns="0" wrap="square" tIns="0">
            <a:spAutoFit/>
          </a:bodyPr>
          <a:lstStyle/>
          <a:p>
            <a:pPr indent="-317500" lvl="0" marL="457200" rtl="0" algn="l">
              <a:lnSpc>
                <a:spcPct val="200000"/>
              </a:lnSpc>
              <a:spcBef>
                <a:spcPts val="0"/>
              </a:spcBef>
              <a:spcAft>
                <a:spcPts val="0"/>
              </a:spcAft>
              <a:buClr>
                <a:srgbClr val="FF6B5E"/>
              </a:buClr>
              <a:buSzPts val="1400"/>
              <a:buFont typeface="Montserrat SemiBold"/>
              <a:buChar char="●"/>
            </a:pPr>
            <a:r>
              <a:rPr lang="en">
                <a:solidFill>
                  <a:schemeClr val="dk2"/>
                </a:solidFill>
                <a:latin typeface="Montserrat SemiBold"/>
                <a:ea typeface="Montserrat SemiBold"/>
                <a:cs typeface="Montserrat SemiBold"/>
                <a:sym typeface="Montserrat SemiBold"/>
              </a:rPr>
              <a:t>Introduction</a:t>
            </a:r>
            <a:endParaRPr>
              <a:solidFill>
                <a:schemeClr val="dk2"/>
              </a:solidFill>
              <a:latin typeface="Montserrat SemiBold"/>
              <a:ea typeface="Montserrat SemiBold"/>
              <a:cs typeface="Montserrat SemiBold"/>
              <a:sym typeface="Montserrat SemiBold"/>
            </a:endParaRPr>
          </a:p>
          <a:p>
            <a:pPr indent="-317500" lvl="0" marL="457200" rtl="0" algn="l">
              <a:lnSpc>
                <a:spcPct val="200000"/>
              </a:lnSpc>
              <a:spcBef>
                <a:spcPts val="0"/>
              </a:spcBef>
              <a:spcAft>
                <a:spcPts val="0"/>
              </a:spcAft>
              <a:buClr>
                <a:srgbClr val="FF6B5E"/>
              </a:buClr>
              <a:buSzPts val="1400"/>
              <a:buFont typeface="Montserrat SemiBold"/>
              <a:buChar char="●"/>
            </a:pPr>
            <a:r>
              <a:rPr lang="en">
                <a:solidFill>
                  <a:schemeClr val="dk2"/>
                </a:solidFill>
                <a:latin typeface="Montserrat SemiBold"/>
                <a:ea typeface="Montserrat SemiBold"/>
                <a:cs typeface="Montserrat SemiBold"/>
                <a:sym typeface="Montserrat SemiBold"/>
              </a:rPr>
              <a:t>The Changing Economic and Talent Landscape</a:t>
            </a:r>
            <a:endParaRPr>
              <a:solidFill>
                <a:schemeClr val="dk2"/>
              </a:solidFill>
              <a:latin typeface="Montserrat SemiBold"/>
              <a:ea typeface="Montserrat SemiBold"/>
              <a:cs typeface="Montserrat SemiBold"/>
              <a:sym typeface="Montserrat SemiBold"/>
            </a:endParaRPr>
          </a:p>
          <a:p>
            <a:pPr indent="-317500" lvl="0" marL="457200" rtl="0" algn="l">
              <a:lnSpc>
                <a:spcPct val="200000"/>
              </a:lnSpc>
              <a:spcBef>
                <a:spcPts val="0"/>
              </a:spcBef>
              <a:spcAft>
                <a:spcPts val="0"/>
              </a:spcAft>
              <a:buClr>
                <a:srgbClr val="FF6B5E"/>
              </a:buClr>
              <a:buSzPts val="1400"/>
              <a:buFont typeface="Montserrat SemiBold"/>
              <a:buChar char="●"/>
            </a:pPr>
            <a:r>
              <a:rPr lang="en">
                <a:solidFill>
                  <a:schemeClr val="dk2"/>
                </a:solidFill>
                <a:latin typeface="Montserrat SemiBold"/>
                <a:ea typeface="Montserrat SemiBold"/>
                <a:cs typeface="Montserrat SemiBold"/>
                <a:sym typeface="Montserrat SemiBold"/>
              </a:rPr>
              <a:t>The Elevated Role of a Financial Analyst</a:t>
            </a:r>
            <a:endParaRPr>
              <a:solidFill>
                <a:schemeClr val="dk2"/>
              </a:solidFill>
              <a:latin typeface="Montserrat SemiBold"/>
              <a:ea typeface="Montserrat SemiBold"/>
              <a:cs typeface="Montserrat SemiBold"/>
              <a:sym typeface="Montserrat SemiBold"/>
            </a:endParaRPr>
          </a:p>
          <a:p>
            <a:pPr indent="-317500" lvl="0" marL="457200" rtl="0" algn="l">
              <a:lnSpc>
                <a:spcPct val="200000"/>
              </a:lnSpc>
              <a:spcBef>
                <a:spcPts val="0"/>
              </a:spcBef>
              <a:spcAft>
                <a:spcPts val="0"/>
              </a:spcAft>
              <a:buClr>
                <a:srgbClr val="FF6B5E"/>
              </a:buClr>
              <a:buSzPts val="1400"/>
              <a:buFont typeface="Montserrat SemiBold"/>
              <a:buChar char="●"/>
            </a:pPr>
            <a:r>
              <a:rPr lang="en">
                <a:solidFill>
                  <a:schemeClr val="dk2"/>
                </a:solidFill>
                <a:latin typeface="Montserrat SemiBold"/>
                <a:ea typeface="Montserrat SemiBold"/>
                <a:cs typeface="Montserrat SemiBold"/>
                <a:sym typeface="Montserrat SemiBold"/>
              </a:rPr>
              <a:t>New Paths Available to Employers in the New Landscape</a:t>
            </a:r>
            <a:endParaRPr>
              <a:solidFill>
                <a:schemeClr val="dk2"/>
              </a:solidFill>
              <a:latin typeface="Montserrat SemiBold"/>
              <a:ea typeface="Montserrat SemiBold"/>
              <a:cs typeface="Montserrat SemiBold"/>
              <a:sym typeface="Montserrat SemiBold"/>
            </a:endParaRPr>
          </a:p>
          <a:p>
            <a:pPr indent="-317500" lvl="0" marL="457200" rtl="0" algn="l">
              <a:lnSpc>
                <a:spcPct val="200000"/>
              </a:lnSpc>
              <a:spcBef>
                <a:spcPts val="0"/>
              </a:spcBef>
              <a:spcAft>
                <a:spcPts val="0"/>
              </a:spcAft>
              <a:buClr>
                <a:srgbClr val="FF6B5E"/>
              </a:buClr>
              <a:buSzPts val="1400"/>
              <a:buFont typeface="Montserrat SemiBold"/>
              <a:buChar char="●"/>
            </a:pPr>
            <a:r>
              <a:rPr lang="en">
                <a:solidFill>
                  <a:schemeClr val="dk2"/>
                </a:solidFill>
                <a:latin typeface="Montserrat SemiBold"/>
                <a:ea typeface="Montserrat SemiBold"/>
                <a:cs typeface="Montserrat SemiBold"/>
                <a:sym typeface="Montserrat SemiBold"/>
              </a:rPr>
              <a:t>Q&amp;A</a:t>
            </a:r>
            <a:endParaRPr>
              <a:solidFill>
                <a:schemeClr val="dk2"/>
              </a:solidFill>
              <a:latin typeface="Montserrat SemiBold"/>
              <a:ea typeface="Montserrat SemiBold"/>
              <a:cs typeface="Montserrat SemiBold"/>
              <a:sym typeface="Montserrat SemiBold"/>
            </a:endParaRPr>
          </a:p>
        </p:txBody>
      </p:sp>
      <p:pic>
        <p:nvPicPr>
          <p:cNvPr id="100" name="Google Shape;100;g177cec771e7_1_246"/>
          <p:cNvPicPr preferRelativeResize="0"/>
          <p:nvPr/>
        </p:nvPicPr>
        <p:blipFill>
          <a:blip r:embed="rId3">
            <a:alphaModFix/>
          </a:blip>
          <a:stretch>
            <a:fillRect/>
          </a:stretch>
        </p:blipFill>
        <p:spPr>
          <a:xfrm>
            <a:off x="2695875" y="4488541"/>
            <a:ext cx="796832" cy="282697"/>
          </a:xfrm>
          <a:prstGeom prst="rect">
            <a:avLst/>
          </a:prstGeom>
          <a:noFill/>
          <a:ln>
            <a:noFill/>
          </a:ln>
        </p:spPr>
      </p:pic>
      <p:pic>
        <p:nvPicPr>
          <p:cNvPr id="101" name="Google Shape;101;g177cec771e7_1_246"/>
          <p:cNvPicPr preferRelativeResize="0"/>
          <p:nvPr/>
        </p:nvPicPr>
        <p:blipFill>
          <a:blip r:embed="rId4">
            <a:alphaModFix/>
          </a:blip>
          <a:stretch>
            <a:fillRect/>
          </a:stretch>
        </p:blipFill>
        <p:spPr>
          <a:xfrm>
            <a:off x="3838115" y="4556648"/>
            <a:ext cx="1687250" cy="164735"/>
          </a:xfrm>
          <a:prstGeom prst="rect">
            <a:avLst/>
          </a:prstGeom>
          <a:noFill/>
          <a:ln>
            <a:noFill/>
          </a:ln>
        </p:spPr>
      </p:pic>
      <p:pic>
        <p:nvPicPr>
          <p:cNvPr id="102" name="Google Shape;102;g177cec771e7_1_246"/>
          <p:cNvPicPr preferRelativeResize="0"/>
          <p:nvPr/>
        </p:nvPicPr>
        <p:blipFill>
          <a:blip r:embed="rId5">
            <a:alphaModFix/>
          </a:blip>
          <a:stretch>
            <a:fillRect/>
          </a:stretch>
        </p:blipFill>
        <p:spPr>
          <a:xfrm>
            <a:off x="5870767" y="4462225"/>
            <a:ext cx="577357" cy="353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nvSpPr>
        <p:spPr>
          <a:xfrm>
            <a:off x="2244050" y="1079013"/>
            <a:ext cx="5499900" cy="15393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0"/>
              </a:spcBef>
              <a:spcAft>
                <a:spcPts val="0"/>
              </a:spcAft>
              <a:buClr>
                <a:schemeClr val="dk1"/>
              </a:buClr>
              <a:buSzPts val="1100"/>
              <a:buFont typeface="Arial"/>
              <a:buNone/>
            </a:pPr>
            <a:r>
              <a:rPr lang="en" sz="1000">
                <a:solidFill>
                  <a:schemeClr val="dk2"/>
                </a:solidFill>
                <a:latin typeface="Montserrat"/>
                <a:ea typeface="Montserrat"/>
                <a:cs typeface="Montserrat"/>
                <a:sym typeface="Montserrat"/>
              </a:rPr>
              <a:t>Fred Swaniker </a:t>
            </a:r>
            <a:r>
              <a:rPr lang="en" sz="1000">
                <a:solidFill>
                  <a:schemeClr val="dk2"/>
                </a:solidFill>
                <a:latin typeface="Montserrat"/>
                <a:ea typeface="Montserrat"/>
                <a:cs typeface="Montserrat"/>
                <a:sym typeface="Montserrat"/>
              </a:rPr>
              <a:t>is on a mission to bring better leadership to Africa and the world. He </a:t>
            </a:r>
            <a:r>
              <a:rPr lang="en" sz="1000">
                <a:solidFill>
                  <a:schemeClr val="dk2"/>
                </a:solidFill>
                <a:latin typeface="Montserrat"/>
                <a:ea typeface="Montserrat"/>
                <a:cs typeface="Montserrat"/>
                <a:sym typeface="Montserrat"/>
              </a:rPr>
              <a:t>leads the African Leadership Group - an ecosystem of organisations that aims to catalyse a new era of ethical, entrepreneurial leaders for Africa. Over the past 15 years, he has founded and led the African Leadership Academy, African Leadership University, African Leadership Network, ALX and The ROOM. Collectively, these endeavours aim to transform Africa by developing 3 million African leaders by 2035. In 2019, he was named as one of the Time 100 Most Influential People in the World.</a:t>
            </a:r>
            <a:endParaRPr sz="1000">
              <a:solidFill>
                <a:schemeClr val="dk2"/>
              </a:solidFill>
              <a:latin typeface="Montserrat"/>
              <a:ea typeface="Montserrat"/>
              <a:cs typeface="Montserrat"/>
              <a:sym typeface="Montserrat"/>
            </a:endParaRPr>
          </a:p>
        </p:txBody>
      </p:sp>
      <p:sp>
        <p:nvSpPr>
          <p:cNvPr id="108" name="Google Shape;108;p3"/>
          <p:cNvSpPr txBox="1"/>
          <p:nvPr/>
        </p:nvSpPr>
        <p:spPr>
          <a:xfrm>
            <a:off x="2244050" y="3125488"/>
            <a:ext cx="5499900" cy="1339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1200"/>
              </a:spcAft>
              <a:buNone/>
            </a:pPr>
            <a:r>
              <a:rPr lang="en" sz="1000">
                <a:solidFill>
                  <a:schemeClr val="dk2"/>
                </a:solidFill>
                <a:latin typeface="Montserrat"/>
                <a:ea typeface="Montserrat"/>
                <a:cs typeface="Montserrat"/>
                <a:sym typeface="Montserrat"/>
              </a:rPr>
              <a:t>Scott is Co-Founder and Chief Creative Officer of CFI Education. Now based in Vancouver, Scott spent a significant portion of his career in London, New York and Hong Kong. Scott has a passion for teaching with over 25 years of experience designing and delivering customized learning solutions for firms in the financial services industry including JP Morgan, Deutsche Bank, Bank of America Merrill Lynch, Credit Suisse, and HSBC, to name but a few.</a:t>
            </a:r>
            <a:endParaRPr sz="1000">
              <a:solidFill>
                <a:schemeClr val="dk2"/>
              </a:solidFill>
              <a:latin typeface="Montserrat"/>
              <a:ea typeface="Montserrat"/>
              <a:cs typeface="Montserrat"/>
              <a:sym typeface="Montserrat"/>
            </a:endParaRPr>
          </a:p>
        </p:txBody>
      </p:sp>
      <p:sp>
        <p:nvSpPr>
          <p:cNvPr id="109" name="Google Shape;109;p3"/>
          <p:cNvSpPr txBox="1"/>
          <p:nvPr/>
        </p:nvSpPr>
        <p:spPr>
          <a:xfrm>
            <a:off x="2244050" y="678813"/>
            <a:ext cx="518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5AEFF"/>
                </a:solidFill>
                <a:latin typeface="Montserrat"/>
                <a:ea typeface="Montserrat"/>
                <a:cs typeface="Montserrat"/>
                <a:sym typeface="Montserrat"/>
              </a:rPr>
              <a:t>Fred Swaniker, Founder and CEO, ALX and The ROOM</a:t>
            </a:r>
            <a:endParaRPr b="1">
              <a:solidFill>
                <a:srgbClr val="45AEFF"/>
              </a:solidFill>
              <a:latin typeface="Montserrat"/>
              <a:ea typeface="Montserrat"/>
              <a:cs typeface="Montserrat"/>
              <a:sym typeface="Montserrat"/>
            </a:endParaRPr>
          </a:p>
        </p:txBody>
      </p:sp>
      <p:sp>
        <p:nvSpPr>
          <p:cNvPr id="110" name="Google Shape;110;p3"/>
          <p:cNvSpPr txBox="1"/>
          <p:nvPr/>
        </p:nvSpPr>
        <p:spPr>
          <a:xfrm>
            <a:off x="2244050" y="2725288"/>
            <a:ext cx="386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5AEFF"/>
                </a:solidFill>
                <a:latin typeface="Montserrat"/>
                <a:ea typeface="Montserrat"/>
                <a:cs typeface="Montserrat"/>
                <a:sym typeface="Montserrat"/>
              </a:rPr>
              <a:t>Scott Powell, Chief Content Officer, CFI</a:t>
            </a:r>
            <a:endParaRPr b="1">
              <a:solidFill>
                <a:srgbClr val="45AEFF"/>
              </a:solidFill>
              <a:latin typeface="Montserrat"/>
              <a:ea typeface="Montserrat"/>
              <a:cs typeface="Montserrat"/>
              <a:sym typeface="Montserrat"/>
            </a:endParaRPr>
          </a:p>
        </p:txBody>
      </p:sp>
      <p:grpSp>
        <p:nvGrpSpPr>
          <p:cNvPr id="111" name="Google Shape;111;p3"/>
          <p:cNvGrpSpPr/>
          <p:nvPr/>
        </p:nvGrpSpPr>
        <p:grpSpPr>
          <a:xfrm>
            <a:off x="821475" y="678813"/>
            <a:ext cx="1035900" cy="1035900"/>
            <a:chOff x="6362500" y="576875"/>
            <a:chExt cx="1035900" cy="1035900"/>
          </a:xfrm>
        </p:grpSpPr>
        <p:sp>
          <p:nvSpPr>
            <p:cNvPr id="112" name="Google Shape;112;p3"/>
            <p:cNvSpPr/>
            <p:nvPr/>
          </p:nvSpPr>
          <p:spPr>
            <a:xfrm>
              <a:off x="6362500" y="576875"/>
              <a:ext cx="1035900" cy="1035900"/>
            </a:xfrm>
            <a:prstGeom prst="ellipse">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3"/>
            <p:cNvPicPr preferRelativeResize="0"/>
            <p:nvPr/>
          </p:nvPicPr>
          <p:blipFill>
            <a:blip r:embed="rId3">
              <a:alphaModFix/>
            </a:blip>
            <a:stretch>
              <a:fillRect/>
            </a:stretch>
          </p:blipFill>
          <p:spPr>
            <a:xfrm>
              <a:off x="6362500" y="576875"/>
              <a:ext cx="1035900" cy="1035900"/>
            </a:xfrm>
            <a:prstGeom prst="rect">
              <a:avLst/>
            </a:prstGeom>
            <a:noFill/>
            <a:ln>
              <a:noFill/>
            </a:ln>
          </p:spPr>
        </p:pic>
      </p:grpSp>
      <p:grpSp>
        <p:nvGrpSpPr>
          <p:cNvPr id="114" name="Google Shape;114;p3"/>
          <p:cNvGrpSpPr/>
          <p:nvPr/>
        </p:nvGrpSpPr>
        <p:grpSpPr>
          <a:xfrm>
            <a:off x="821375" y="2725288"/>
            <a:ext cx="1036100" cy="1036100"/>
            <a:chOff x="6362300" y="2931000"/>
            <a:chExt cx="1036100" cy="1036100"/>
          </a:xfrm>
        </p:grpSpPr>
        <p:sp>
          <p:nvSpPr>
            <p:cNvPr id="115" name="Google Shape;115;p3"/>
            <p:cNvSpPr/>
            <p:nvPr/>
          </p:nvSpPr>
          <p:spPr>
            <a:xfrm>
              <a:off x="6362500" y="2931200"/>
              <a:ext cx="1035900" cy="1035900"/>
            </a:xfrm>
            <a:prstGeom prst="ellipse">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3"/>
            <p:cNvPicPr preferRelativeResize="0"/>
            <p:nvPr/>
          </p:nvPicPr>
          <p:blipFill rotWithShape="1">
            <a:blip r:embed="rId4">
              <a:alphaModFix/>
            </a:blip>
            <a:srcRect b="46324" l="15801" r="13591" t="6616"/>
            <a:stretch/>
          </p:blipFill>
          <p:spPr>
            <a:xfrm>
              <a:off x="6362300" y="2931000"/>
              <a:ext cx="1035900" cy="1035900"/>
            </a:xfrm>
            <a:prstGeom prst="ellipse">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 name="Shape 120"/>
        <p:cNvGrpSpPr/>
        <p:nvPr/>
      </p:nvGrpSpPr>
      <p:grpSpPr>
        <a:xfrm>
          <a:off x="0" y="0"/>
          <a:ext cx="0" cy="0"/>
          <a:chOff x="0" y="0"/>
          <a:chExt cx="0" cy="0"/>
        </a:xfrm>
      </p:grpSpPr>
      <p:pic>
        <p:nvPicPr>
          <p:cNvPr id="121" name="Google Shape;121;g177cec771e7_1_447"/>
          <p:cNvPicPr preferRelativeResize="0"/>
          <p:nvPr/>
        </p:nvPicPr>
        <p:blipFill>
          <a:blip r:embed="rId4">
            <a:alphaModFix/>
          </a:blip>
          <a:stretch>
            <a:fillRect/>
          </a:stretch>
        </p:blipFill>
        <p:spPr>
          <a:xfrm>
            <a:off x="1257465" y="3016158"/>
            <a:ext cx="823869" cy="292291"/>
          </a:xfrm>
          <a:prstGeom prst="rect">
            <a:avLst/>
          </a:prstGeom>
          <a:noFill/>
          <a:ln>
            <a:noFill/>
          </a:ln>
        </p:spPr>
      </p:pic>
      <p:pic>
        <p:nvPicPr>
          <p:cNvPr id="122" name="Google Shape;122;g177cec771e7_1_447"/>
          <p:cNvPicPr preferRelativeResize="0"/>
          <p:nvPr/>
        </p:nvPicPr>
        <p:blipFill>
          <a:blip r:embed="rId5">
            <a:alphaModFix/>
          </a:blip>
          <a:stretch>
            <a:fillRect/>
          </a:stretch>
        </p:blipFill>
        <p:spPr>
          <a:xfrm>
            <a:off x="530182" y="1007616"/>
            <a:ext cx="1551165" cy="151457"/>
          </a:xfrm>
          <a:prstGeom prst="rect">
            <a:avLst/>
          </a:prstGeom>
          <a:noFill/>
          <a:ln>
            <a:noFill/>
          </a:ln>
        </p:spPr>
      </p:pic>
      <p:sp>
        <p:nvSpPr>
          <p:cNvPr id="123" name="Google Shape;123;g177cec771e7_1_447"/>
          <p:cNvSpPr txBox="1"/>
          <p:nvPr/>
        </p:nvSpPr>
        <p:spPr>
          <a:xfrm>
            <a:off x="2236113" y="891675"/>
            <a:ext cx="6377700" cy="17394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1200"/>
              </a:spcAft>
              <a:buNone/>
            </a:pPr>
            <a:r>
              <a:rPr lang="en" sz="1000">
                <a:solidFill>
                  <a:schemeClr val="dk2"/>
                </a:solidFill>
                <a:latin typeface="Montserrat"/>
                <a:ea typeface="Montserrat"/>
                <a:cs typeface="Montserrat"/>
                <a:sym typeface="Montserrat"/>
              </a:rPr>
              <a:t>The ROOM is home to a lifelong, highly specialized community of skilled and early-stage talent that will power the future. Supported by its talent development training arm, ALX, The ROOM connects businesses of all sizes with its pool of top talent from across the African continent and the globe. Together, ALX and The ROOM seek to create a new generation of agile digital talent </a:t>
            </a:r>
            <a:r>
              <a:rPr lang="en" sz="1000">
                <a:solidFill>
                  <a:schemeClr val="dk2"/>
                </a:solidFill>
                <a:latin typeface="Montserrat"/>
                <a:ea typeface="Montserrat"/>
                <a:cs typeface="Montserrat"/>
                <a:sym typeface="Montserrat"/>
                <a:extLst>
                  <a:ext uri="http://customooxmlschemas.google.com/">
                    <go:slidesCustomData xmlns:go="http://customooxmlschemas.google.com/" textRoundtripDataId="0"/>
                  </a:ext>
                </a:extLst>
              </a:rPr>
              <a:t>who can help companies thrive in the new world of work. </a:t>
            </a:r>
            <a:r>
              <a:rPr lang="en" sz="1000">
                <a:solidFill>
                  <a:schemeClr val="dk2"/>
                </a:solidFill>
                <a:latin typeface="Montserrat"/>
                <a:ea typeface="Montserrat"/>
                <a:cs typeface="Montserrat"/>
                <a:sym typeface="Montserrat"/>
              </a:rPr>
              <a:t>As part of the African Leadership Group (ALG), ALX and The ROOM are connected to an innovative ecosystem with a collective mission of transforming the future of Africa by creating 2 million job opportunities by 2030 for young African talent, and inspiring the next generation of leaders.</a:t>
            </a:r>
            <a:endParaRPr sz="1000">
              <a:latin typeface="Montserrat"/>
              <a:ea typeface="Montserrat"/>
              <a:cs typeface="Montserrat"/>
              <a:sym typeface="Montserrat"/>
            </a:endParaRPr>
          </a:p>
        </p:txBody>
      </p:sp>
      <p:sp>
        <p:nvSpPr>
          <p:cNvPr id="124" name="Google Shape;124;g177cec771e7_1_447"/>
          <p:cNvSpPr txBox="1"/>
          <p:nvPr/>
        </p:nvSpPr>
        <p:spPr>
          <a:xfrm>
            <a:off x="2236113" y="2912625"/>
            <a:ext cx="6377700" cy="1339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1200"/>
              </a:spcAft>
              <a:buNone/>
            </a:pPr>
            <a:r>
              <a:rPr lang="en" sz="1000">
                <a:solidFill>
                  <a:schemeClr val="dk2"/>
                </a:solidFill>
                <a:latin typeface="Montserrat"/>
                <a:ea typeface="Montserrat"/>
                <a:cs typeface="Montserrat"/>
                <a:sym typeface="Montserrat"/>
              </a:rPr>
              <a:t>Corporate Finance Institute (CFI) is the leading, accredited provider of online learning for finance and banking professionals. With comprehensive programs, certifications, and hundreds of courses ranging from financial modeling and capital markets to commercial banking and business intelligence, CFI equips learners with the most in-demand skills and competencies. Trusted by millions of learners and hundreds of teams everywhere, CFI delivers practical learning that makes a difference.</a:t>
            </a:r>
            <a:endParaRPr sz="1000">
              <a:solidFill>
                <a:schemeClr val="dk2"/>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28" name="Shape 128"/>
        <p:cNvGrpSpPr/>
        <p:nvPr/>
      </p:nvGrpSpPr>
      <p:grpSpPr>
        <a:xfrm>
          <a:off x="0" y="0"/>
          <a:ext cx="0" cy="0"/>
          <a:chOff x="0" y="0"/>
          <a:chExt cx="0" cy="0"/>
        </a:xfrm>
      </p:grpSpPr>
      <p:pic>
        <p:nvPicPr>
          <p:cNvPr id="129" name="Google Shape;129;p6"/>
          <p:cNvPicPr preferRelativeResize="0"/>
          <p:nvPr/>
        </p:nvPicPr>
        <p:blipFill rotWithShape="1">
          <a:blip r:embed="rId4">
            <a:alphaModFix/>
          </a:blip>
          <a:srcRect b="18085" l="0" r="0" t="11625"/>
          <a:stretch/>
        </p:blipFill>
        <p:spPr>
          <a:xfrm>
            <a:off x="0" y="75"/>
            <a:ext cx="9144000" cy="5143500"/>
          </a:xfrm>
          <a:prstGeom prst="rect">
            <a:avLst/>
          </a:prstGeom>
          <a:noFill/>
          <a:ln>
            <a:noFill/>
          </a:ln>
        </p:spPr>
      </p:pic>
      <p:sp>
        <p:nvSpPr>
          <p:cNvPr id="130" name="Google Shape;130;p6"/>
          <p:cNvSpPr/>
          <p:nvPr/>
        </p:nvSpPr>
        <p:spPr>
          <a:xfrm>
            <a:off x="0" y="0"/>
            <a:ext cx="9144000" cy="4740900"/>
          </a:xfrm>
          <a:prstGeom prst="rect">
            <a:avLst/>
          </a:prstGeom>
          <a:gradFill>
            <a:gsLst>
              <a:gs pos="0">
                <a:srgbClr val="11345A"/>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txBox="1"/>
          <p:nvPr>
            <p:ph idx="4294967295" type="title"/>
          </p:nvPr>
        </p:nvSpPr>
        <p:spPr>
          <a:xfrm>
            <a:off x="1301850" y="904175"/>
            <a:ext cx="65403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4000"/>
              <a:buNone/>
            </a:pPr>
            <a:r>
              <a:rPr lang="en">
                <a:solidFill>
                  <a:schemeClr val="lt1"/>
                </a:solidFill>
              </a:rPr>
              <a:t>The Changing Economic and Talent Landscape</a:t>
            </a:r>
            <a:endParaRPr>
              <a:solidFill>
                <a:schemeClr val="lt1"/>
              </a:solidFill>
            </a:endParaRPr>
          </a:p>
        </p:txBody>
      </p:sp>
      <p:sp>
        <p:nvSpPr>
          <p:cNvPr id="132" name="Google Shape;132;p6"/>
          <p:cNvSpPr/>
          <p:nvPr/>
        </p:nvSpPr>
        <p:spPr>
          <a:xfrm>
            <a:off x="4195500" y="1950875"/>
            <a:ext cx="753000" cy="492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8"/>
          <p:cNvPicPr preferRelativeResize="0"/>
          <p:nvPr/>
        </p:nvPicPr>
        <p:blipFill rotWithShape="1">
          <a:blip r:embed="rId4">
            <a:alphaModFix/>
          </a:blip>
          <a:srcRect b="7798" l="0" r="0" t="7806"/>
          <a:stretch/>
        </p:blipFill>
        <p:spPr>
          <a:xfrm>
            <a:off x="0" y="75"/>
            <a:ext cx="9144000" cy="5143500"/>
          </a:xfrm>
          <a:prstGeom prst="rect">
            <a:avLst/>
          </a:prstGeom>
          <a:noFill/>
          <a:ln>
            <a:noFill/>
          </a:ln>
        </p:spPr>
      </p:pic>
      <p:sp>
        <p:nvSpPr>
          <p:cNvPr id="138" name="Google Shape;138;p8"/>
          <p:cNvSpPr/>
          <p:nvPr/>
        </p:nvSpPr>
        <p:spPr>
          <a:xfrm>
            <a:off x="0" y="0"/>
            <a:ext cx="9144000" cy="4740900"/>
          </a:xfrm>
          <a:prstGeom prst="rect">
            <a:avLst/>
          </a:prstGeom>
          <a:gradFill>
            <a:gsLst>
              <a:gs pos="0">
                <a:srgbClr val="11345A"/>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txBox="1"/>
          <p:nvPr>
            <p:ph idx="4294967295" type="title"/>
          </p:nvPr>
        </p:nvSpPr>
        <p:spPr>
          <a:xfrm>
            <a:off x="2281200" y="907850"/>
            <a:ext cx="45816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4000"/>
              <a:buNone/>
            </a:pPr>
            <a:r>
              <a:rPr lang="en">
                <a:solidFill>
                  <a:schemeClr val="lt1"/>
                </a:solidFill>
                <a:extLst>
                  <a:ext uri="http://customooxmlschemas.google.com/">
                    <go:slidesCustomData xmlns:go="http://customooxmlschemas.google.com/" textRoundtripDataId="5"/>
                  </a:ext>
                </a:extLst>
              </a:rPr>
              <a:t>The Elevated Role of a Financial Analyst</a:t>
            </a:r>
            <a:endParaRPr>
              <a:solidFill>
                <a:schemeClr val="lt1"/>
              </a:solidFill>
            </a:endParaRPr>
          </a:p>
        </p:txBody>
      </p:sp>
      <p:sp>
        <p:nvSpPr>
          <p:cNvPr id="140" name="Google Shape;140;p8"/>
          <p:cNvSpPr/>
          <p:nvPr/>
        </p:nvSpPr>
        <p:spPr>
          <a:xfrm>
            <a:off x="4195500" y="1954550"/>
            <a:ext cx="753000" cy="492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0"/>
          <p:cNvPicPr preferRelativeResize="0"/>
          <p:nvPr/>
        </p:nvPicPr>
        <p:blipFill rotWithShape="1">
          <a:blip r:embed="rId4">
            <a:alphaModFix/>
          </a:blip>
          <a:srcRect b="23177" l="0" r="8966" t="0"/>
          <a:stretch/>
        </p:blipFill>
        <p:spPr>
          <a:xfrm>
            <a:off x="0" y="75"/>
            <a:ext cx="9144000" cy="5143500"/>
          </a:xfrm>
          <a:prstGeom prst="rect">
            <a:avLst/>
          </a:prstGeom>
          <a:noFill/>
          <a:ln>
            <a:noFill/>
          </a:ln>
        </p:spPr>
      </p:pic>
      <p:sp>
        <p:nvSpPr>
          <p:cNvPr id="146" name="Google Shape;146;p10"/>
          <p:cNvSpPr/>
          <p:nvPr/>
        </p:nvSpPr>
        <p:spPr>
          <a:xfrm>
            <a:off x="0" y="0"/>
            <a:ext cx="9144000" cy="4740900"/>
          </a:xfrm>
          <a:prstGeom prst="rect">
            <a:avLst/>
          </a:prstGeom>
          <a:gradFill>
            <a:gsLst>
              <a:gs pos="0">
                <a:srgbClr val="11345A"/>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
          <p:cNvSpPr txBox="1"/>
          <p:nvPr>
            <p:ph idx="4294967295" type="title"/>
          </p:nvPr>
        </p:nvSpPr>
        <p:spPr>
          <a:xfrm>
            <a:off x="1293300" y="908000"/>
            <a:ext cx="65574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4000"/>
              <a:buNone/>
            </a:pPr>
            <a:r>
              <a:rPr lang="en">
                <a:solidFill>
                  <a:schemeClr val="lt1"/>
                </a:solidFill>
              </a:rPr>
              <a:t>New Paths Available to Employers in the New Landscape</a:t>
            </a:r>
            <a:endParaRPr>
              <a:solidFill>
                <a:schemeClr val="lt1"/>
              </a:solidFill>
            </a:endParaRPr>
          </a:p>
        </p:txBody>
      </p:sp>
      <p:sp>
        <p:nvSpPr>
          <p:cNvPr id="148" name="Google Shape;148;p10"/>
          <p:cNvSpPr/>
          <p:nvPr/>
        </p:nvSpPr>
        <p:spPr>
          <a:xfrm>
            <a:off x="4195500" y="1954700"/>
            <a:ext cx="753000" cy="492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2"/>
          <p:cNvPicPr preferRelativeResize="0"/>
          <p:nvPr/>
        </p:nvPicPr>
        <p:blipFill rotWithShape="1">
          <a:blip r:embed="rId3">
            <a:alphaModFix/>
          </a:blip>
          <a:srcRect b="9840" l="0" r="0" t="5764"/>
          <a:stretch/>
        </p:blipFill>
        <p:spPr>
          <a:xfrm>
            <a:off x="0" y="75"/>
            <a:ext cx="9144000" cy="5143500"/>
          </a:xfrm>
          <a:prstGeom prst="rect">
            <a:avLst/>
          </a:prstGeom>
          <a:noFill/>
          <a:ln>
            <a:noFill/>
          </a:ln>
        </p:spPr>
      </p:pic>
      <p:sp>
        <p:nvSpPr>
          <p:cNvPr id="154" name="Google Shape;154;p12"/>
          <p:cNvSpPr/>
          <p:nvPr/>
        </p:nvSpPr>
        <p:spPr>
          <a:xfrm>
            <a:off x="0" y="0"/>
            <a:ext cx="9144000" cy="4740900"/>
          </a:xfrm>
          <a:prstGeom prst="rect">
            <a:avLst/>
          </a:prstGeom>
          <a:gradFill>
            <a:gsLst>
              <a:gs pos="0">
                <a:srgbClr val="11345A"/>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txBox="1"/>
          <p:nvPr>
            <p:ph idx="4294967295" type="title"/>
          </p:nvPr>
        </p:nvSpPr>
        <p:spPr>
          <a:xfrm>
            <a:off x="2120400" y="1339100"/>
            <a:ext cx="4903200" cy="6156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
                <a:solidFill>
                  <a:schemeClr val="lt1"/>
                </a:solidFill>
              </a:rPr>
              <a:t>Q&amp;A</a:t>
            </a:r>
            <a:endParaRPr>
              <a:solidFill>
                <a:schemeClr val="lt1"/>
              </a:solidFill>
            </a:endParaRPr>
          </a:p>
        </p:txBody>
      </p:sp>
      <p:sp>
        <p:nvSpPr>
          <p:cNvPr id="156" name="Google Shape;156;p12"/>
          <p:cNvSpPr/>
          <p:nvPr/>
        </p:nvSpPr>
        <p:spPr>
          <a:xfrm>
            <a:off x="4195500" y="1954700"/>
            <a:ext cx="753000" cy="49200"/>
          </a:xfrm>
          <a:prstGeom prst="roundRect">
            <a:avLst>
              <a:gd fmla="val 50000" name="adj"/>
            </a:avLst>
          </a:prstGeom>
          <a:solidFill>
            <a:srgbClr val="FF6B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7b7647526e_0_9"/>
          <p:cNvSpPr txBox="1"/>
          <p:nvPr>
            <p:ph idx="4294967295" type="title"/>
          </p:nvPr>
        </p:nvSpPr>
        <p:spPr>
          <a:xfrm>
            <a:off x="637200" y="2054250"/>
            <a:ext cx="78696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
                <a:solidFill>
                  <a:schemeClr val="lt1"/>
                </a:solidFill>
                <a:extLst>
                  <a:ext uri="http://customooxmlschemas.google.com/">
                    <go:slidesCustomData xmlns:go="http://customooxmlschemas.google.com/" textRoundtripDataId="6"/>
                  </a:ext>
                </a:extLst>
              </a:rPr>
              <a:t>Visit </a:t>
            </a:r>
            <a:r>
              <a:rPr lang="en" u="sng">
                <a:solidFill>
                  <a:srgbClr val="FF6B5E"/>
                </a:solidFill>
                <a:hlinkClick r:id="rId4">
                  <a:extLst>
                    <a:ext uri="{A12FA001-AC4F-418D-AE19-62706E023703}">
                      <ahyp:hlinkClr val="tx"/>
                    </a:ext>
                  </a:extLst>
                </a:hlinkClick>
                <a:extLst>
                  <a:ext uri="http://customooxmlschemas.google.com/">
                    <go:slidesCustomData xmlns:go="http://customooxmlschemas.google.com/" textRoundtripDataId="7"/>
                  </a:ext>
                </a:extLst>
              </a:rPr>
              <a:t>theroom.com</a:t>
            </a:r>
            <a:r>
              <a:rPr lang="en">
                <a:solidFill>
                  <a:schemeClr val="lt1"/>
                </a:solidFill>
                <a:extLst>
                  <a:ext uri="http://customooxmlschemas.google.com/">
                    <go:slidesCustomData xmlns:go="http://customooxmlschemas.google.com/" textRoundtripDataId="8"/>
                  </a:ext>
                </a:extLst>
              </a:rPr>
              <a:t> to learn more about the future of talent.</a:t>
            </a:r>
            <a:endParaRPr>
              <a:solidFill>
                <a:schemeClr val="lt1"/>
              </a:solidFill>
            </a:endParaRPr>
          </a:p>
        </p:txBody>
      </p:sp>
      <p:pic>
        <p:nvPicPr>
          <p:cNvPr id="162" name="Google Shape;162;g17b7647526e_0_9"/>
          <p:cNvPicPr preferRelativeResize="0"/>
          <p:nvPr/>
        </p:nvPicPr>
        <p:blipFill>
          <a:blip r:embed="rId5">
            <a:alphaModFix/>
          </a:blip>
          <a:stretch>
            <a:fillRect/>
          </a:stretch>
        </p:blipFill>
        <p:spPr>
          <a:xfrm>
            <a:off x="2695875" y="4488541"/>
            <a:ext cx="796832" cy="282697"/>
          </a:xfrm>
          <a:prstGeom prst="rect">
            <a:avLst/>
          </a:prstGeom>
          <a:noFill/>
          <a:ln>
            <a:noFill/>
          </a:ln>
        </p:spPr>
      </p:pic>
      <p:pic>
        <p:nvPicPr>
          <p:cNvPr id="163" name="Google Shape;163;g17b7647526e_0_9"/>
          <p:cNvPicPr preferRelativeResize="0"/>
          <p:nvPr/>
        </p:nvPicPr>
        <p:blipFill>
          <a:blip r:embed="rId6">
            <a:alphaModFix/>
          </a:blip>
          <a:stretch>
            <a:fillRect/>
          </a:stretch>
        </p:blipFill>
        <p:spPr>
          <a:xfrm>
            <a:off x="3838115" y="4556648"/>
            <a:ext cx="1687250" cy="164735"/>
          </a:xfrm>
          <a:prstGeom prst="rect">
            <a:avLst/>
          </a:prstGeom>
          <a:noFill/>
          <a:ln>
            <a:noFill/>
          </a:ln>
        </p:spPr>
      </p:pic>
      <p:pic>
        <p:nvPicPr>
          <p:cNvPr id="164" name="Google Shape;164;g17b7647526e_0_9"/>
          <p:cNvPicPr preferRelativeResize="0"/>
          <p:nvPr/>
        </p:nvPicPr>
        <p:blipFill>
          <a:blip r:embed="rId7">
            <a:alphaModFix/>
          </a:blip>
          <a:stretch>
            <a:fillRect/>
          </a:stretch>
        </p:blipFill>
        <p:spPr>
          <a:xfrm>
            <a:off x="5870767" y="4462225"/>
            <a:ext cx="577357" cy="353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