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102_0.xml" ContentType="application/vnd.ms-powerpoint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50" r:id="rId5"/>
  </p:sldMasterIdLst>
  <p:notesMasterIdLst>
    <p:notesMasterId r:id="rId27"/>
  </p:notesMasterIdLst>
  <p:sldIdLst>
    <p:sldId id="256" r:id="rId6"/>
    <p:sldId id="257" r:id="rId7"/>
    <p:sldId id="264" r:id="rId8"/>
    <p:sldId id="265" r:id="rId9"/>
    <p:sldId id="258" r:id="rId10"/>
    <p:sldId id="259" r:id="rId11"/>
    <p:sldId id="266" r:id="rId12"/>
    <p:sldId id="260" r:id="rId13"/>
    <p:sldId id="267" r:id="rId14"/>
    <p:sldId id="261" r:id="rId15"/>
    <p:sldId id="268" r:id="rId16"/>
    <p:sldId id="262" r:id="rId17"/>
    <p:sldId id="269" r:id="rId18"/>
    <p:sldId id="263" r:id="rId19"/>
    <p:sldId id="270" r:id="rId20"/>
    <p:sldId id="276" r:id="rId21"/>
    <p:sldId id="271" r:id="rId22"/>
    <p:sldId id="272" r:id="rId23"/>
    <p:sldId id="273" r:id="rId24"/>
    <p:sldId id="274" r:id="rId25"/>
    <p:sldId id="275" r:id="rId2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iyRB8+9oZ0Ff6IGf16U6aRKjuKG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75E9BAE-A367-ED7D-1158-419B4BF39ABB}" name="Tia Williams" initials="" userId="S::Tia.Williams@corporatefinanceinstitute.com::99feb2e3-9553-4858-bce4-d4a0fd5be4d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  <a:srgbClr val="434343"/>
    <a:srgbClr val="084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76"/>
    <p:restoredTop sz="94721"/>
  </p:normalViewPr>
  <p:slideViewPr>
    <p:cSldViewPr snapToGrid="0">
      <p:cViewPr varScale="1">
        <p:scale>
          <a:sx n="73" d="100"/>
          <a:sy n="73" d="100"/>
        </p:scale>
        <p:origin x="102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font" Target="fonts/font7.fntdata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2.fntdata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1.fntdata"/><Relationship Id="rId36" Type="http://customschemas.google.com/relationships/presentationmetadata" Target="meta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6.fntdata"/><Relationship Id="rId38" Type="http://schemas.openxmlformats.org/officeDocument/2006/relationships/viewProps" Target="viewProps.xml"/></Relationships>
</file>

<file path=ppt/comments/modernComment_102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CB99213-19E4-D54D-8009-84002C118A2C}" authorId="{175E9BAE-A367-ED7D-1158-419B4BF39ABB}" created="2024-01-19T11:25:43.974">
    <pc:sldMkLst xmlns:pc="http://schemas.microsoft.com/office/powerpoint/2013/main/command">
      <pc:docMk/>
      <pc:sldMk cId="0" sldId="258"/>
    </pc:sldMkLst>
    <p188:replyLst>
      <p188:reply id="{E1CC7645-D9F9-364B-990B-535028608559}" authorId="{175E9BAE-A367-ED7D-1158-419B4BF39ABB}" created="2024-01-19T12:22:06.403">
        <p188:txBody>
          <a:bodyPr/>
          <a:lstStyle/>
          <a:p>
            <a:r>
              <a:rPr lang="en-US"/>
              <a:t>Considering that I’m suggesting different images, can you think about if it still makes sense to show them in this style?  I like the way it helps progress things and that it represents all five, but I’ll leave it to you to think about if it still makes sense. 
I pasted one option on each solution page to show you what I am thinking.  More images linked in notes section.</a:t>
            </a:r>
          </a:p>
        </p188:txBody>
      </p188:reply>
    </p188:replyLst>
    <p188:txBody>
      <a:bodyPr/>
      <a:lstStyle/>
      <a:p>
        <a:r>
          <a:rPr lang="en-US"/>
          <a:t>Remove the back and forward arrows.
Beautiful images, but I don’t get the connection to the topics.  
For personalized learning, I think an image of adult learners would be a better representation than the man walking.
See the slide notes on the pages that follow for the type of photo that I think would wrk best.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6625a78ad2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6625a78ad2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6625a78ad2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6625a78ad2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Learners are increasingly intolerant of poor quality/ boring learning solutions that simply tick the box.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Learners want learning that is high engaging, encouraging them to stay focused and get the most of their learning solution.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Solution - highly engaging learning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Learners will be more focused/ less distracted.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Learners will more quickly build new skills, close skills gaps.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6625a78ad2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6625a78ad2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6625a78ad2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6625a78ad2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Learners don’t want to learn things they can’t put into practice immediately.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Learners often need to learn in the flow of work when tasked with something new in a just-in-time fashion.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Learners are left to figure things out on their own thoroughly googling or YouTube.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Solution - micro learning in the flow of work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Learners learn exactly when they need to in order to complete a workbased task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Learners get to apply their learning immediately.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6625a78ad2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6625a78ad2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6625a78ad2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6625a78ad2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6625a78ad2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6625a78ad2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3695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6625a78ad2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26625a78ad2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b="1" dirty="0">
                <a:solidFill>
                  <a:srgbClr val="434343"/>
                </a:solidFill>
              </a:rPr>
              <a:t>KEY QUESTIONS TO CONSIDER  </a:t>
            </a:r>
            <a:endParaRPr sz="900" b="1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b="1" dirty="0">
                <a:solidFill>
                  <a:srgbClr val="434343"/>
                </a:solidFill>
              </a:rPr>
              <a:t>/  What can you do to bring in learning solutions that are…</a:t>
            </a:r>
            <a:endParaRPr sz="900" b="1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b="1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rgbClr val="434343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6625a78a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26625a78a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6625a78ad2_0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26625a78ad2_0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2b12924463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g2b12924463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6625a78ad2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26625a78ad2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6625a78ad2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26625a78ad2_0_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b12924463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b12924463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6625a78ad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6625a78ad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60350" algn="l" rtl="0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400"/>
              <a:buChar char="•"/>
            </a:pPr>
            <a:r>
              <a:rPr lang="en-US" sz="1400" dirty="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rPr>
              <a:t>Gone are the days where you put everyone in the same classroom, and everyone was trained on the same topics at the same time.</a:t>
            </a:r>
            <a:endParaRPr sz="1000" dirty="0">
              <a:solidFill>
                <a:schemeClr val="dk1"/>
              </a:solidFill>
            </a:endParaRPr>
          </a:p>
          <a:p>
            <a:pPr marL="285750" lvl="0" indent="-260350" algn="l" rtl="0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400"/>
              <a:buChar char="•"/>
            </a:pPr>
            <a:r>
              <a:rPr lang="en-US" sz="1400" dirty="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rPr>
              <a:t>This “one size fits all” approach is increasingly out of date and doesn’t deliver the learning outcomes the firm is looking for.</a:t>
            </a:r>
            <a:endParaRPr sz="1000" dirty="0">
              <a:solidFill>
                <a:schemeClr val="dk1"/>
              </a:solidFill>
            </a:endParaRPr>
          </a:p>
          <a:p>
            <a:pPr marL="285750" lvl="0" indent="-260350" algn="l" rtl="0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400"/>
              <a:buChar char="•"/>
            </a:pPr>
            <a:r>
              <a:rPr lang="en-US" sz="1400" dirty="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rPr>
              <a:t>Personalized learning paths tailored at the individual level are increasingly the way forward.</a:t>
            </a:r>
            <a:endParaRPr sz="1000" dirty="0">
              <a:solidFill>
                <a:schemeClr val="dk1"/>
              </a:solidFill>
            </a:endParaRPr>
          </a:p>
          <a:p>
            <a:pPr marL="285750" lvl="0" indent="-260350" algn="l" rtl="0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400"/>
              <a:buChar char="•"/>
            </a:pPr>
            <a:r>
              <a:rPr lang="en-US" sz="1400" dirty="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rPr>
              <a:t>Learner’s undertake skills assessments to identify their skills gaps and then are given tailored learning paths that focus solely on their skills gaps.</a:t>
            </a:r>
            <a:endParaRPr sz="1000" dirty="0">
              <a:solidFill>
                <a:schemeClr val="dk1"/>
              </a:solidFill>
            </a:endParaRPr>
          </a:p>
          <a:p>
            <a:pPr marL="285750" lvl="0" indent="-171450" algn="l" rtl="0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None/>
            </a:pPr>
            <a:endParaRPr sz="1400" dirty="0">
              <a:solidFill>
                <a:srgbClr val="57575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Calibri"/>
              <a:buNone/>
            </a:pPr>
            <a:r>
              <a:rPr lang="en-US" sz="1400" b="1" dirty="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rPr>
              <a:t>Solution - bespoke individually personalized learning</a:t>
            </a:r>
            <a:endParaRPr sz="1400" dirty="0">
              <a:solidFill>
                <a:srgbClr val="57575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60350" algn="l" rtl="0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400"/>
              <a:buChar char="•"/>
            </a:pPr>
            <a:r>
              <a:rPr lang="en-US" sz="1400" dirty="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rPr>
              <a:t>Learner’s only get training that is relevant to their skill gaps.</a:t>
            </a:r>
            <a:endParaRPr sz="1000" dirty="0">
              <a:solidFill>
                <a:schemeClr val="dk1"/>
              </a:solidFill>
            </a:endParaRPr>
          </a:p>
          <a:p>
            <a:pPr marL="285750" lvl="0" indent="-260350" algn="l" rtl="0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400"/>
              <a:buChar char="•"/>
            </a:pPr>
            <a:r>
              <a:rPr lang="en-US" sz="1400" dirty="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rPr>
              <a:t>Each learner can have a custom curated learning journey tailored to their needs.</a:t>
            </a:r>
            <a:endParaRPr sz="7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b129244633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2b129244633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6625a78ad2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6625a78ad2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6625a78ad2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6625a78ad2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Learners are no longer willing to tolerate learning where there isn’t a clear and compelling “what’s in it for me (WIFM)”.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Learner needs to be all about skills and job-related tasks and what the learner actually needs to do in the workplace.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Learning needs to focus on application and learning by doing rather than just hearing or watching.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Solution - experiential, practical task-based learning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Experiential learning is structured to model actual work placed tasks.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Applied case studies and simulations mimic the real-world environment.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Learners can practice in a safe environment.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6625a78ad2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6625a78ad2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6625a78ad2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6625a78ad2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Learners are no longer willing to tolerate learning where there isn’t a clear and compelling “what’s in it for me (WIFM)”.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Learner needs to be all about skills and job-related tasks and what the learner actually needs to do in the workplace.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Learning needs to focus on application and learning by doing rather than just hearing or watching.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Solution - experiential, practical task-based learning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Experiential learning is structured to model actual work placed tasks.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Applied case studies and simulations mimic the real-world environment.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Learners can practice in a safe environment.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4"/>
          <p:cNvSpPr txBox="1">
            <a:spLocks noGrp="1"/>
          </p:cNvSpPr>
          <p:nvPr>
            <p:ph type="title"/>
          </p:nvPr>
        </p:nvSpPr>
        <p:spPr>
          <a:xfrm>
            <a:off x="306266" y="365125"/>
            <a:ext cx="8442080" cy="61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5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rPr>
              <a:t>Click to edit Master title style</a:t>
            </a:r>
            <a:endParaRPr sz="3600">
              <a:solidFill>
                <a:srgbClr val="5757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5"/>
          <p:cNvSpPr txBox="1"/>
          <p:nvPr/>
        </p:nvSpPr>
        <p:spPr>
          <a:xfrm>
            <a:off x="305991" y="1116624"/>
            <a:ext cx="8532019" cy="459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rPr>
              <a:t>Click to insert text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/>
        </p:nvSpPr>
        <p:spPr>
          <a:xfrm>
            <a:off x="685800" y="2255004"/>
            <a:ext cx="7772400" cy="17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rial"/>
              <a:buNone/>
            </a:pPr>
            <a:r>
              <a:rPr lang="en-US" sz="5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 Title </a:t>
            </a:r>
            <a:endParaRPr/>
          </a:p>
        </p:txBody>
      </p:sp>
      <p:sp>
        <p:nvSpPr>
          <p:cNvPr id="7" name="Google Shape;7;p11"/>
          <p:cNvSpPr txBox="1"/>
          <p:nvPr/>
        </p:nvSpPr>
        <p:spPr>
          <a:xfrm>
            <a:off x="379766" y="3205781"/>
            <a:ext cx="83220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Subhead Can Be Placed Here</a:t>
            </a:r>
            <a:endParaRPr/>
          </a:p>
        </p:txBody>
      </p:sp>
      <p:pic>
        <p:nvPicPr>
          <p:cNvPr id="8" name="Google Shape;8;p11" descr="element-bg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9156009" cy="6867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1" descr="webcast 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766" y="101600"/>
            <a:ext cx="1341967" cy="106192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1"/>
          <p:cNvSpPr txBox="1"/>
          <p:nvPr/>
        </p:nvSpPr>
        <p:spPr>
          <a:xfrm>
            <a:off x="4235450" y="63500"/>
            <a:ext cx="705000" cy="1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93979B"/>
                </a:solidFill>
                <a:latin typeface="Calibri"/>
                <a:ea typeface="Calibri"/>
                <a:cs typeface="Calibri"/>
                <a:sym typeface="Calibri"/>
              </a:rPr>
              <a:t>Internal use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640286"/>
            <a:ext cx="9144000" cy="21771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3"/>
          <p:cNvSpPr txBox="1"/>
          <p:nvPr/>
        </p:nvSpPr>
        <p:spPr>
          <a:xfrm>
            <a:off x="9952347" y="536840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13" descr="webcast logo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62800" y="5854235"/>
            <a:ext cx="706967" cy="559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3" descr="ATD_only_rgb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88300" y="5973465"/>
            <a:ext cx="681567" cy="44020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 txBox="1"/>
          <p:nvPr/>
        </p:nvSpPr>
        <p:spPr>
          <a:xfrm>
            <a:off x="4235450" y="63500"/>
            <a:ext cx="704850" cy="1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93979B"/>
                </a:solidFill>
                <a:latin typeface="Calibri"/>
                <a:ea typeface="Calibri"/>
                <a:cs typeface="Calibri"/>
                <a:sym typeface="Calibri"/>
              </a:rPr>
              <a:t>Internal use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2_0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"/>
          <p:cNvSpPr txBox="1"/>
          <p:nvPr/>
        </p:nvSpPr>
        <p:spPr>
          <a:xfrm>
            <a:off x="304850" y="2347000"/>
            <a:ext cx="6171300" cy="12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F6BA"/>
              </a:buClr>
              <a:buSzPts val="4860"/>
              <a:buFont typeface="Helvetica Neue Light"/>
              <a:buNone/>
            </a:pPr>
            <a:r>
              <a:rPr lang="en-US" sz="4200" b="1" dirty="0">
                <a:solidFill>
                  <a:schemeClr val="lt1"/>
                </a:solidFill>
              </a:rPr>
              <a:t>Top 5</a:t>
            </a:r>
            <a:r>
              <a:rPr lang="en-US" sz="4200" dirty="0">
                <a:solidFill>
                  <a:schemeClr val="lt1"/>
                </a:solidFill>
              </a:rPr>
              <a:t> </a:t>
            </a:r>
            <a:r>
              <a:rPr lang="en-US" sz="4200" b="1" dirty="0">
                <a:solidFill>
                  <a:schemeClr val="lt1"/>
                </a:solidFill>
              </a:rPr>
              <a:t>Trends</a:t>
            </a:r>
            <a:r>
              <a:rPr lang="en-US" sz="4200" dirty="0">
                <a:solidFill>
                  <a:schemeClr val="lt1"/>
                </a:solidFill>
              </a:rPr>
              <a:t> Disrupting the Future of Learning</a:t>
            </a:r>
            <a:endParaRPr sz="4200" i="0" u="none" strike="noStrike" cap="none" dirty="0">
              <a:solidFill>
                <a:schemeClr val="lt1"/>
              </a:solidFill>
            </a:endParaRPr>
          </a:p>
        </p:txBody>
      </p:sp>
      <p:sp>
        <p:nvSpPr>
          <p:cNvPr id="28" name="Google Shape;28;p1"/>
          <p:cNvSpPr txBox="1"/>
          <p:nvPr/>
        </p:nvSpPr>
        <p:spPr>
          <a:xfrm>
            <a:off x="334675" y="1663950"/>
            <a:ext cx="4353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</a:pPr>
            <a:r>
              <a:rPr lang="en-US">
                <a:solidFill>
                  <a:srgbClr val="FFFFFF"/>
                </a:solidFill>
              </a:rPr>
              <a:t>ASSOCIATION FOR TALENT DEVELOPMENT</a:t>
            </a:r>
            <a:endParaRPr sz="1400" i="0" u="none" strike="noStrike" cap="none">
              <a:solidFill>
                <a:srgbClr val="FFFFFF"/>
              </a:solidFill>
            </a:endParaRPr>
          </a:p>
        </p:txBody>
      </p:sp>
      <p:sp>
        <p:nvSpPr>
          <p:cNvPr id="29" name="Google Shape;29;p1"/>
          <p:cNvSpPr/>
          <p:nvPr/>
        </p:nvSpPr>
        <p:spPr>
          <a:xfrm>
            <a:off x="352484" y="4069671"/>
            <a:ext cx="7456200" cy="363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"/>
          <p:cNvSpPr txBox="1"/>
          <p:nvPr/>
        </p:nvSpPr>
        <p:spPr>
          <a:xfrm>
            <a:off x="561300" y="4139398"/>
            <a:ext cx="1806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baseline="300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THE 5 BIG TRENDS</a:t>
            </a:r>
            <a:endParaRPr sz="14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" name="Google Shape;31;p1"/>
          <p:cNvSpPr txBox="1"/>
          <p:nvPr/>
        </p:nvSpPr>
        <p:spPr>
          <a:xfrm>
            <a:off x="2821175" y="4139400"/>
            <a:ext cx="2366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baseline="300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5 MOST COMMON COMPLAINTS</a:t>
            </a:r>
            <a:endParaRPr sz="14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" name="Google Shape;32;p1"/>
          <p:cNvSpPr txBox="1"/>
          <p:nvPr/>
        </p:nvSpPr>
        <p:spPr>
          <a:xfrm>
            <a:off x="5483350" y="4139400"/>
            <a:ext cx="2199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baseline="300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KEY QUESTIONS</a:t>
            </a:r>
            <a:endParaRPr sz="14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" name="Google Shape;33;p1"/>
          <p:cNvSpPr/>
          <p:nvPr/>
        </p:nvSpPr>
        <p:spPr>
          <a:xfrm>
            <a:off x="3796200" y="9425"/>
            <a:ext cx="1687200" cy="36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 descr="A blue and white letters on a black background&#10;&#10;Description automatically generated">
            <a:extLst>
              <a:ext uri="{FF2B5EF4-FFF2-40B4-BE49-F238E27FC236}">
                <a16:creationId xmlns:a16="http://schemas.microsoft.com/office/drawing/2014/main" id="{70A98D5F-3894-7154-2C44-7CB486CD2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350" y="6201330"/>
            <a:ext cx="1185999" cy="38742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6625a78ad2_0_105"/>
          <p:cNvSpPr/>
          <p:nvPr/>
        </p:nvSpPr>
        <p:spPr>
          <a:xfrm>
            <a:off x="0" y="6515650"/>
            <a:ext cx="9144000" cy="40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26625a78ad2_0_105"/>
          <p:cNvSpPr/>
          <p:nvPr/>
        </p:nvSpPr>
        <p:spPr>
          <a:xfrm>
            <a:off x="0" y="0"/>
            <a:ext cx="9144000" cy="77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26625a78ad2_0_105"/>
          <p:cNvSpPr txBox="1"/>
          <p:nvPr/>
        </p:nvSpPr>
        <p:spPr>
          <a:xfrm>
            <a:off x="0" y="329400"/>
            <a:ext cx="1918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baseline="30000">
                <a:solidFill>
                  <a:srgbClr val="CCCCCC"/>
                </a:solidFill>
                <a:latin typeface="Verdana"/>
                <a:ea typeface="Verdana"/>
                <a:cs typeface="Verdana"/>
                <a:sym typeface="Verdana"/>
              </a:rPr>
              <a:t>PERSONALIZED</a:t>
            </a:r>
            <a:endParaRPr b="1">
              <a:solidFill>
                <a:srgbClr val="CCCC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7" name="Google Shape;117;g26625a78ad2_0_105"/>
          <p:cNvSpPr txBox="1"/>
          <p:nvPr/>
        </p:nvSpPr>
        <p:spPr>
          <a:xfrm>
            <a:off x="1918800" y="329400"/>
            <a:ext cx="1731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baseline="30000">
                <a:solidFill>
                  <a:srgbClr val="CCCCCC"/>
                </a:solidFill>
                <a:latin typeface="Verdana"/>
                <a:ea typeface="Verdana"/>
                <a:cs typeface="Verdana"/>
                <a:sym typeface="Verdana"/>
              </a:rPr>
              <a:t>EXPERIENTIAL</a:t>
            </a:r>
            <a:endParaRPr b="1">
              <a:solidFill>
                <a:srgbClr val="CCCC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8" name="Google Shape;118;g26625a78ad2_0_105"/>
          <p:cNvSpPr txBox="1"/>
          <p:nvPr/>
        </p:nvSpPr>
        <p:spPr>
          <a:xfrm>
            <a:off x="3656350" y="299634"/>
            <a:ext cx="1918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baseline="30000">
                <a:solidFill>
                  <a:srgbClr val="F05500"/>
                </a:solidFill>
                <a:latin typeface="Verdana"/>
                <a:ea typeface="Verdana"/>
                <a:cs typeface="Verdana"/>
                <a:sym typeface="Verdana"/>
              </a:rPr>
              <a:t>PRECISION</a:t>
            </a:r>
            <a:endParaRPr sz="1700" b="1">
              <a:solidFill>
                <a:srgbClr val="F055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9" name="Google Shape;119;g26625a78ad2_0_105"/>
          <p:cNvSpPr txBox="1"/>
          <p:nvPr/>
        </p:nvSpPr>
        <p:spPr>
          <a:xfrm>
            <a:off x="5575150" y="329400"/>
            <a:ext cx="1731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baseline="30000">
                <a:solidFill>
                  <a:srgbClr val="CCCCCC"/>
                </a:solidFill>
                <a:latin typeface="Verdana"/>
                <a:ea typeface="Verdana"/>
                <a:cs typeface="Verdana"/>
                <a:sym typeface="Verdana"/>
              </a:rPr>
              <a:t>ENGAGING</a:t>
            </a:r>
            <a:endParaRPr b="1">
              <a:solidFill>
                <a:srgbClr val="CCCC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0" name="Google Shape;120;g26625a78ad2_0_105"/>
          <p:cNvSpPr txBox="1"/>
          <p:nvPr/>
        </p:nvSpPr>
        <p:spPr>
          <a:xfrm>
            <a:off x="7315275" y="329400"/>
            <a:ext cx="1828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baseline="30000">
                <a:solidFill>
                  <a:srgbClr val="CCCCCC"/>
                </a:solidFill>
                <a:latin typeface="Verdana"/>
                <a:ea typeface="Verdana"/>
                <a:cs typeface="Verdana"/>
                <a:sym typeface="Verdana"/>
              </a:rPr>
              <a:t>MICRO LEARNING</a:t>
            </a:r>
            <a:endParaRPr b="1">
              <a:solidFill>
                <a:srgbClr val="CCCC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23" name="Google Shape;123;g26625a78ad2_0_105"/>
          <p:cNvCxnSpPr>
            <a:cxnSpLocks/>
          </p:cNvCxnSpPr>
          <p:nvPr/>
        </p:nvCxnSpPr>
        <p:spPr>
          <a:xfrm>
            <a:off x="3647850" y="739863"/>
            <a:ext cx="1849183" cy="0"/>
          </a:xfrm>
          <a:prstGeom prst="straightConnector1">
            <a:avLst/>
          </a:prstGeom>
          <a:noFill/>
          <a:ln w="28575" cap="flat" cmpd="sng">
            <a:solidFill>
              <a:srgbClr val="F055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E77072B-D3C5-4FD5-BFD6-1AEFEB80DBC1}"/>
              </a:ext>
            </a:extLst>
          </p:cNvPr>
          <p:cNvPicPr>
            <a:picLocks/>
          </p:cNvPicPr>
          <p:nvPr/>
        </p:nvPicPr>
        <p:blipFill>
          <a:blip r:embed="rId3"/>
          <a:srcRect l="22835" r="22835"/>
          <a:stretch/>
        </p:blipFill>
        <p:spPr>
          <a:xfrm>
            <a:off x="-28519" y="1029148"/>
            <a:ext cx="5486400" cy="5385816"/>
          </a:xfrm>
          <a:prstGeom prst="rect">
            <a:avLst/>
          </a:prstGeom>
        </p:spPr>
      </p:pic>
      <p:sp>
        <p:nvSpPr>
          <p:cNvPr id="122" name="Google Shape;122;g26625a78ad2_0_105"/>
          <p:cNvSpPr txBox="1"/>
          <p:nvPr/>
        </p:nvSpPr>
        <p:spPr>
          <a:xfrm>
            <a:off x="5790782" y="1305225"/>
            <a:ext cx="2587674" cy="920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05500"/>
                </a:solidFill>
                <a:latin typeface="Verdana"/>
                <a:ea typeface="Verdana"/>
                <a:cs typeface="Verdana"/>
                <a:sym typeface="Verdana"/>
              </a:rPr>
              <a:t>Precision</a:t>
            </a:r>
            <a:r>
              <a:rPr lang="en-US" sz="26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learning.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endParaRPr sz="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" name="Google Shape;187;g2b129244633_0_8">
            <a:extLst>
              <a:ext uri="{FF2B5EF4-FFF2-40B4-BE49-F238E27FC236}">
                <a16:creationId xmlns:a16="http://schemas.microsoft.com/office/drawing/2014/main" id="{5D00F683-8E5A-1E4E-69E9-272A050B4833}"/>
              </a:ext>
            </a:extLst>
          </p:cNvPr>
          <p:cNvCxnSpPr>
            <a:cxnSpLocks/>
          </p:cNvCxnSpPr>
          <p:nvPr/>
        </p:nvCxnSpPr>
        <p:spPr>
          <a:xfrm>
            <a:off x="6751674" y="1755698"/>
            <a:ext cx="2392326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1" descr="A blue and white letters on a black background&#10;&#10;Description automatically generated">
            <a:extLst>
              <a:ext uri="{FF2B5EF4-FFF2-40B4-BE49-F238E27FC236}">
                <a16:creationId xmlns:a16="http://schemas.microsoft.com/office/drawing/2014/main" id="{6E72A5CA-D180-E809-AEAC-B34545918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7950" y="5992324"/>
            <a:ext cx="1185999" cy="38742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itting at a desk with a computer&#10;&#10;Description automatically generated">
            <a:extLst>
              <a:ext uri="{FF2B5EF4-FFF2-40B4-BE49-F238E27FC236}">
                <a16:creationId xmlns:a16="http://schemas.microsoft.com/office/drawing/2014/main" id="{5BC5F888-F6B6-6283-A7AE-5819865B2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170" y="1453369"/>
            <a:ext cx="3944962" cy="3944962"/>
          </a:xfrm>
          <a:prstGeom prst="ellipse">
            <a:avLst/>
          </a:prstGeom>
        </p:spPr>
      </p:pic>
      <p:sp>
        <p:nvSpPr>
          <p:cNvPr id="270" name="Google Shape;270;g26625a78ad2_0_264"/>
          <p:cNvSpPr/>
          <p:nvPr/>
        </p:nvSpPr>
        <p:spPr>
          <a:xfrm>
            <a:off x="2429951" y="1325600"/>
            <a:ext cx="4206240" cy="4206240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9525" cap="sq" cmpd="sng">
            <a:solidFill>
              <a:srgbClr val="D9D9D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26625a78ad2_0_264"/>
          <p:cNvSpPr/>
          <p:nvPr/>
        </p:nvSpPr>
        <p:spPr>
          <a:xfrm>
            <a:off x="14625" y="29250"/>
            <a:ext cx="9036900" cy="112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3" name="Google Shape;273;g26625a78ad2_0_264"/>
          <p:cNvSpPr/>
          <p:nvPr/>
        </p:nvSpPr>
        <p:spPr>
          <a:xfrm>
            <a:off x="14625" y="5532400"/>
            <a:ext cx="9036900" cy="112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g26625a78ad2_0_264"/>
          <p:cNvSpPr txBox="1"/>
          <p:nvPr/>
        </p:nvSpPr>
        <p:spPr>
          <a:xfrm>
            <a:off x="521799" y="453675"/>
            <a:ext cx="3808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5 MOST COMMON COMPLAINTS</a:t>
            </a:r>
            <a:endParaRPr sz="1100" b="1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75" name="Google Shape;275;g26625a78ad2_0_264"/>
          <p:cNvGrpSpPr/>
          <p:nvPr/>
        </p:nvGrpSpPr>
        <p:grpSpPr>
          <a:xfrm>
            <a:off x="10623127" y="3162984"/>
            <a:ext cx="560913" cy="560913"/>
            <a:chOff x="0" y="0"/>
            <a:chExt cx="812800" cy="812800"/>
          </a:xfrm>
        </p:grpSpPr>
        <p:sp>
          <p:nvSpPr>
            <p:cNvPr id="276" name="Google Shape;276;g26625a78ad2_0_2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0550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g26625a78ad2_0_264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8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8" name="Google Shape;278;g26625a78ad2_0_264"/>
          <p:cNvSpPr/>
          <p:nvPr/>
        </p:nvSpPr>
        <p:spPr>
          <a:xfrm rot="10800000">
            <a:off x="10864820" y="3337150"/>
            <a:ext cx="128245" cy="212855"/>
          </a:xfrm>
          <a:custGeom>
            <a:avLst/>
            <a:gdLst/>
            <a:ahLst/>
            <a:cxnLst/>
            <a:rect l="l" t="t" r="r" b="b"/>
            <a:pathLst>
              <a:path w="193577" h="321290" extrusionOk="0">
                <a:moveTo>
                  <a:pt x="0" y="0"/>
                </a:moveTo>
                <a:lnTo>
                  <a:pt x="193577" y="0"/>
                </a:lnTo>
                <a:lnTo>
                  <a:pt x="193577" y="321291"/>
                </a:lnTo>
                <a:lnTo>
                  <a:pt x="0" y="3212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cxnSp>
        <p:nvCxnSpPr>
          <p:cNvPr id="279" name="Google Shape;279;g26625a78ad2_0_264"/>
          <p:cNvCxnSpPr/>
          <p:nvPr/>
        </p:nvCxnSpPr>
        <p:spPr>
          <a:xfrm rot="10800000">
            <a:off x="5492398" y="3467888"/>
            <a:ext cx="7542300" cy="0"/>
          </a:xfrm>
          <a:prstGeom prst="straightConnector1">
            <a:avLst/>
          </a:prstGeom>
          <a:noFill/>
          <a:ln w="9525" cap="flat" cmpd="sng">
            <a:solidFill>
              <a:srgbClr val="72717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0" name="Google Shape;280;g26625a78ad2_0_264"/>
          <p:cNvSpPr txBox="1"/>
          <p:nvPr/>
        </p:nvSpPr>
        <p:spPr>
          <a:xfrm>
            <a:off x="1988203" y="1442175"/>
            <a:ext cx="14556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CCCCCC"/>
                </a:solidFill>
                <a:latin typeface="Verdana"/>
                <a:ea typeface="Verdana"/>
                <a:cs typeface="Verdana"/>
                <a:sym typeface="Verdana"/>
              </a:rPr>
              <a:t>NOT RELEVANT</a:t>
            </a:r>
            <a:endParaRPr sz="700">
              <a:solidFill>
                <a:srgbClr val="CCCC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1" name="Google Shape;281;g26625a78ad2_0_264"/>
          <p:cNvSpPr/>
          <p:nvPr/>
        </p:nvSpPr>
        <p:spPr>
          <a:xfrm>
            <a:off x="4572000" y="4150"/>
            <a:ext cx="4569026" cy="6861386"/>
          </a:xfrm>
          <a:custGeom>
            <a:avLst/>
            <a:gdLst/>
            <a:ahLst/>
            <a:cxnLst/>
            <a:rect l="l" t="t" r="r" b="b"/>
            <a:pathLst>
              <a:path w="3056205" h="2709333" extrusionOk="0">
                <a:moveTo>
                  <a:pt x="0" y="0"/>
                </a:moveTo>
                <a:lnTo>
                  <a:pt x="3056205" y="0"/>
                </a:lnTo>
                <a:lnTo>
                  <a:pt x="3056205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FFFFFF">
              <a:alpha val="64560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82" name="Google Shape;282;g26625a78ad2_0_264"/>
          <p:cNvSpPr txBox="1"/>
          <p:nvPr/>
        </p:nvSpPr>
        <p:spPr>
          <a:xfrm>
            <a:off x="5017500" y="2299905"/>
            <a:ext cx="3718800" cy="175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Training… </a:t>
            </a:r>
            <a:endParaRPr sz="3400" b="1" dirty="0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solidFill>
                  <a:srgbClr val="F05500"/>
                </a:solidFill>
                <a:latin typeface="Verdana"/>
                <a:ea typeface="Verdana"/>
                <a:cs typeface="Verdana"/>
                <a:sym typeface="Verdana"/>
              </a:rPr>
              <a:t>boring / poor quality.</a:t>
            </a:r>
            <a:endParaRPr sz="100" dirty="0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3" name="Google Shape;283;g26625a78ad2_0_264"/>
          <p:cNvSpPr/>
          <p:nvPr/>
        </p:nvSpPr>
        <p:spPr>
          <a:xfrm>
            <a:off x="2598700" y="2457377"/>
            <a:ext cx="82200" cy="822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26625a78ad2_0_264"/>
          <p:cNvSpPr txBox="1"/>
          <p:nvPr/>
        </p:nvSpPr>
        <p:spPr>
          <a:xfrm>
            <a:off x="1099936" y="2348132"/>
            <a:ext cx="13284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CCCCCC"/>
                </a:solidFill>
                <a:latin typeface="Verdana"/>
                <a:ea typeface="Verdana"/>
                <a:cs typeface="Verdana"/>
                <a:sym typeface="Verdana"/>
              </a:rPr>
              <a:t>DOESN’T RELATE</a:t>
            </a:r>
            <a:endParaRPr sz="700">
              <a:solidFill>
                <a:srgbClr val="CCCC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5" name="Google Shape;285;g26625a78ad2_0_264"/>
          <p:cNvSpPr txBox="1"/>
          <p:nvPr/>
        </p:nvSpPr>
        <p:spPr>
          <a:xfrm>
            <a:off x="662643" y="3307402"/>
            <a:ext cx="14556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CCCCCC"/>
                </a:solidFill>
                <a:latin typeface="Verdana"/>
                <a:ea typeface="Verdana"/>
                <a:cs typeface="Verdana"/>
                <a:sym typeface="Verdana"/>
              </a:rPr>
              <a:t>TAKES THEM AWAY</a:t>
            </a:r>
            <a:endParaRPr sz="700">
              <a:solidFill>
                <a:srgbClr val="CCCC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6" name="Google Shape;286;g26625a78ad2_0_264"/>
          <p:cNvSpPr txBox="1"/>
          <p:nvPr/>
        </p:nvSpPr>
        <p:spPr>
          <a:xfrm>
            <a:off x="1129694" y="4292026"/>
            <a:ext cx="13284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F05500"/>
                </a:solidFill>
                <a:latin typeface="Verdana"/>
                <a:ea typeface="Verdana"/>
                <a:cs typeface="Verdana"/>
                <a:sym typeface="Verdana"/>
              </a:rPr>
              <a:t>POOR QUALITY</a:t>
            </a:r>
            <a:endParaRPr sz="700">
              <a:solidFill>
                <a:srgbClr val="F055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7" name="Google Shape;287;g26625a78ad2_0_264"/>
          <p:cNvSpPr txBox="1"/>
          <p:nvPr/>
        </p:nvSpPr>
        <p:spPr>
          <a:xfrm>
            <a:off x="1958438" y="5089676"/>
            <a:ext cx="12174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CCCCCC"/>
                </a:solidFill>
                <a:latin typeface="Verdana"/>
                <a:ea typeface="Verdana"/>
                <a:cs typeface="Verdana"/>
                <a:sym typeface="Verdana"/>
              </a:rPr>
              <a:t>WRONG TIME</a:t>
            </a:r>
            <a:endParaRPr sz="700">
              <a:solidFill>
                <a:srgbClr val="CCCC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8" name="Google Shape;288;g26625a78ad2_0_264"/>
          <p:cNvSpPr/>
          <p:nvPr/>
        </p:nvSpPr>
        <p:spPr>
          <a:xfrm>
            <a:off x="3292667" y="1659025"/>
            <a:ext cx="82200" cy="822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26625a78ad2_0_264"/>
          <p:cNvSpPr/>
          <p:nvPr/>
        </p:nvSpPr>
        <p:spPr>
          <a:xfrm>
            <a:off x="2384958" y="3347325"/>
            <a:ext cx="82200" cy="822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26625a78ad2_0_264"/>
          <p:cNvSpPr/>
          <p:nvPr/>
        </p:nvSpPr>
        <p:spPr>
          <a:xfrm>
            <a:off x="2598708" y="4327875"/>
            <a:ext cx="82200" cy="82200"/>
          </a:xfrm>
          <a:prstGeom prst="ellipse">
            <a:avLst/>
          </a:prstGeom>
          <a:solidFill>
            <a:srgbClr val="F05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26625a78ad2_0_264"/>
          <p:cNvSpPr/>
          <p:nvPr/>
        </p:nvSpPr>
        <p:spPr>
          <a:xfrm>
            <a:off x="3292683" y="5125517"/>
            <a:ext cx="82200" cy="822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6625a78ad2_0_134"/>
          <p:cNvSpPr/>
          <p:nvPr/>
        </p:nvSpPr>
        <p:spPr>
          <a:xfrm>
            <a:off x="0" y="0"/>
            <a:ext cx="9144000" cy="77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26625a78ad2_0_134"/>
          <p:cNvSpPr txBox="1"/>
          <p:nvPr/>
        </p:nvSpPr>
        <p:spPr>
          <a:xfrm>
            <a:off x="0" y="329400"/>
            <a:ext cx="1918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baseline="30000">
                <a:solidFill>
                  <a:srgbClr val="CCCCCC"/>
                </a:solidFill>
                <a:latin typeface="Verdana"/>
                <a:ea typeface="Verdana"/>
                <a:cs typeface="Verdana"/>
                <a:sym typeface="Verdana"/>
              </a:rPr>
              <a:t>PERSONALIZED</a:t>
            </a:r>
            <a:endParaRPr b="1">
              <a:solidFill>
                <a:srgbClr val="CCCC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8" name="Google Shape;138;g26625a78ad2_0_134"/>
          <p:cNvSpPr txBox="1"/>
          <p:nvPr/>
        </p:nvSpPr>
        <p:spPr>
          <a:xfrm>
            <a:off x="1918800" y="329400"/>
            <a:ext cx="1731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baseline="30000">
                <a:solidFill>
                  <a:srgbClr val="CCCCCC"/>
                </a:solidFill>
                <a:latin typeface="Verdana"/>
                <a:ea typeface="Verdana"/>
                <a:cs typeface="Verdana"/>
                <a:sym typeface="Verdana"/>
              </a:rPr>
              <a:t>EXPERIENTIAL</a:t>
            </a:r>
            <a:endParaRPr b="1">
              <a:solidFill>
                <a:srgbClr val="CCCC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9" name="Google Shape;139;g26625a78ad2_0_134"/>
          <p:cNvSpPr txBox="1"/>
          <p:nvPr/>
        </p:nvSpPr>
        <p:spPr>
          <a:xfrm>
            <a:off x="3656350" y="329400"/>
            <a:ext cx="1918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baseline="30000">
                <a:solidFill>
                  <a:srgbClr val="CCCCCC"/>
                </a:solidFill>
                <a:latin typeface="Verdana"/>
                <a:ea typeface="Verdana"/>
                <a:cs typeface="Verdana"/>
                <a:sym typeface="Verdana"/>
              </a:rPr>
              <a:t>PRECISION</a:t>
            </a:r>
            <a:endParaRPr b="1">
              <a:solidFill>
                <a:srgbClr val="CCCC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0" name="Google Shape;140;g26625a78ad2_0_134"/>
          <p:cNvSpPr txBox="1"/>
          <p:nvPr/>
        </p:nvSpPr>
        <p:spPr>
          <a:xfrm>
            <a:off x="5575150" y="299634"/>
            <a:ext cx="1731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baseline="30000">
                <a:solidFill>
                  <a:srgbClr val="F05500"/>
                </a:solidFill>
                <a:latin typeface="Verdana"/>
                <a:ea typeface="Verdana"/>
                <a:cs typeface="Verdana"/>
                <a:sym typeface="Verdana"/>
              </a:rPr>
              <a:t>ENGAGING</a:t>
            </a:r>
            <a:endParaRPr sz="1700" b="1">
              <a:solidFill>
                <a:srgbClr val="F055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1" name="Google Shape;141;g26625a78ad2_0_134"/>
          <p:cNvSpPr txBox="1"/>
          <p:nvPr/>
        </p:nvSpPr>
        <p:spPr>
          <a:xfrm>
            <a:off x="7315275" y="329400"/>
            <a:ext cx="1828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baseline="30000">
                <a:solidFill>
                  <a:srgbClr val="CCCCCC"/>
                </a:solidFill>
                <a:latin typeface="Verdana"/>
                <a:ea typeface="Verdana"/>
                <a:cs typeface="Verdana"/>
                <a:sym typeface="Verdana"/>
              </a:rPr>
              <a:t>MICRO LEARNING</a:t>
            </a:r>
            <a:endParaRPr b="1">
              <a:solidFill>
                <a:srgbClr val="CCCC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48" name="Google Shape;148;g26625a78ad2_0_134"/>
          <p:cNvCxnSpPr/>
          <p:nvPr/>
        </p:nvCxnSpPr>
        <p:spPr>
          <a:xfrm>
            <a:off x="5479425" y="739863"/>
            <a:ext cx="1809900" cy="0"/>
          </a:xfrm>
          <a:prstGeom prst="straightConnector1">
            <a:avLst/>
          </a:prstGeom>
          <a:noFill/>
          <a:ln w="28575" cap="flat" cmpd="sng">
            <a:solidFill>
              <a:srgbClr val="F055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0" name="Google Shape;150;g26625a78ad2_0_134"/>
          <p:cNvSpPr txBox="1"/>
          <p:nvPr/>
        </p:nvSpPr>
        <p:spPr>
          <a:xfrm>
            <a:off x="5790856" y="1301745"/>
            <a:ext cx="3193656" cy="920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Highly</a:t>
            </a:r>
            <a:r>
              <a:rPr lang="en-US" sz="2600" b="1" dirty="0">
                <a:solidFill>
                  <a:srgbClr val="F05500"/>
                </a:solidFill>
                <a:latin typeface="Verdana"/>
                <a:ea typeface="Verdana"/>
                <a:cs typeface="Verdana"/>
                <a:sym typeface="Verdana"/>
              </a:rPr>
              <a:t> engaging 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learning.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endParaRPr sz="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Google Shape;111;g26625a78ad2_0_105">
            <a:extLst>
              <a:ext uri="{FF2B5EF4-FFF2-40B4-BE49-F238E27FC236}">
                <a16:creationId xmlns:a16="http://schemas.microsoft.com/office/drawing/2014/main" id="{89CCAC21-39C6-52CE-80EF-16EF7DA64F0F}"/>
              </a:ext>
            </a:extLst>
          </p:cNvPr>
          <p:cNvSpPr/>
          <p:nvPr/>
        </p:nvSpPr>
        <p:spPr>
          <a:xfrm>
            <a:off x="0" y="6515650"/>
            <a:ext cx="9144000" cy="40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5" name="Google Shape;135;g26625a78ad2_0_134"/>
          <p:cNvPicPr preferRelativeResize="0"/>
          <p:nvPr/>
        </p:nvPicPr>
        <p:blipFill rotWithShape="1">
          <a:blip r:embed="rId3">
            <a:alphaModFix/>
          </a:blip>
          <a:srcRect l="13659" t="19833" r="36524"/>
          <a:stretch/>
        </p:blipFill>
        <p:spPr>
          <a:xfrm>
            <a:off x="-9399" y="1026101"/>
            <a:ext cx="5488824" cy="53858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Google Shape;187;g2b129244633_0_8">
            <a:extLst>
              <a:ext uri="{FF2B5EF4-FFF2-40B4-BE49-F238E27FC236}">
                <a16:creationId xmlns:a16="http://schemas.microsoft.com/office/drawing/2014/main" id="{7CC5F2B7-7D3A-76AD-83F1-ED767D9BEEAA}"/>
              </a:ext>
            </a:extLst>
          </p:cNvPr>
          <p:cNvCxnSpPr>
            <a:cxnSpLocks/>
          </p:cNvCxnSpPr>
          <p:nvPr/>
        </p:nvCxnSpPr>
        <p:spPr>
          <a:xfrm>
            <a:off x="7091916" y="1766331"/>
            <a:ext cx="2052084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1" descr="A blue and white letters on a black background&#10;&#10;Description automatically generated">
            <a:extLst>
              <a:ext uri="{FF2B5EF4-FFF2-40B4-BE49-F238E27FC236}">
                <a16:creationId xmlns:a16="http://schemas.microsoft.com/office/drawing/2014/main" id="{9A54566C-31DC-B6A8-830B-BA4BB00C7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7950" y="5992324"/>
            <a:ext cx="1185999" cy="38742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itting at a desk with a computer&#10;&#10;Description automatically generated">
            <a:extLst>
              <a:ext uri="{FF2B5EF4-FFF2-40B4-BE49-F238E27FC236}">
                <a16:creationId xmlns:a16="http://schemas.microsoft.com/office/drawing/2014/main" id="{FE4E8FD3-6DBF-8449-E886-CCEDECA69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170" y="1453369"/>
            <a:ext cx="3944962" cy="3944962"/>
          </a:xfrm>
          <a:prstGeom prst="ellipse">
            <a:avLst/>
          </a:prstGeom>
        </p:spPr>
      </p:pic>
      <p:sp>
        <p:nvSpPr>
          <p:cNvPr id="296" name="Google Shape;296;g26625a78ad2_0_290"/>
          <p:cNvSpPr/>
          <p:nvPr/>
        </p:nvSpPr>
        <p:spPr>
          <a:xfrm>
            <a:off x="2429951" y="1325600"/>
            <a:ext cx="4206240" cy="4206240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9525" cap="sq" cmpd="sng">
            <a:solidFill>
              <a:srgbClr val="D9D9D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g26625a78ad2_0_290"/>
          <p:cNvSpPr/>
          <p:nvPr/>
        </p:nvSpPr>
        <p:spPr>
          <a:xfrm>
            <a:off x="14625" y="29250"/>
            <a:ext cx="9036900" cy="112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9" name="Google Shape;299;g26625a78ad2_0_290"/>
          <p:cNvSpPr/>
          <p:nvPr/>
        </p:nvSpPr>
        <p:spPr>
          <a:xfrm>
            <a:off x="14625" y="5532400"/>
            <a:ext cx="9036900" cy="112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g26625a78ad2_0_290"/>
          <p:cNvSpPr txBox="1"/>
          <p:nvPr/>
        </p:nvSpPr>
        <p:spPr>
          <a:xfrm>
            <a:off x="521799" y="453675"/>
            <a:ext cx="3808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5 MOST COMMON COMPLAINTS</a:t>
            </a:r>
            <a:endParaRPr sz="1100" b="1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01" name="Google Shape;301;g26625a78ad2_0_290"/>
          <p:cNvGrpSpPr/>
          <p:nvPr/>
        </p:nvGrpSpPr>
        <p:grpSpPr>
          <a:xfrm>
            <a:off x="10623127" y="3162984"/>
            <a:ext cx="560913" cy="560913"/>
            <a:chOff x="0" y="0"/>
            <a:chExt cx="812800" cy="812800"/>
          </a:xfrm>
        </p:grpSpPr>
        <p:sp>
          <p:nvSpPr>
            <p:cNvPr id="302" name="Google Shape;302;g26625a78ad2_0_29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0550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g26625a78ad2_0_290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8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4" name="Google Shape;304;g26625a78ad2_0_290"/>
          <p:cNvSpPr/>
          <p:nvPr/>
        </p:nvSpPr>
        <p:spPr>
          <a:xfrm rot="10800000">
            <a:off x="10864820" y="3337150"/>
            <a:ext cx="128245" cy="212855"/>
          </a:xfrm>
          <a:custGeom>
            <a:avLst/>
            <a:gdLst/>
            <a:ahLst/>
            <a:cxnLst/>
            <a:rect l="l" t="t" r="r" b="b"/>
            <a:pathLst>
              <a:path w="193577" h="321290" extrusionOk="0">
                <a:moveTo>
                  <a:pt x="0" y="0"/>
                </a:moveTo>
                <a:lnTo>
                  <a:pt x="193577" y="0"/>
                </a:lnTo>
                <a:lnTo>
                  <a:pt x="193577" y="321291"/>
                </a:lnTo>
                <a:lnTo>
                  <a:pt x="0" y="3212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cxnSp>
        <p:nvCxnSpPr>
          <p:cNvPr id="305" name="Google Shape;305;g26625a78ad2_0_290"/>
          <p:cNvCxnSpPr/>
          <p:nvPr/>
        </p:nvCxnSpPr>
        <p:spPr>
          <a:xfrm rot="10800000">
            <a:off x="5492398" y="3446622"/>
            <a:ext cx="7542300" cy="0"/>
          </a:xfrm>
          <a:prstGeom prst="straightConnector1">
            <a:avLst/>
          </a:prstGeom>
          <a:noFill/>
          <a:ln w="9525" cap="flat" cmpd="sng">
            <a:solidFill>
              <a:srgbClr val="72717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6" name="Google Shape;306;g26625a78ad2_0_290"/>
          <p:cNvSpPr txBox="1"/>
          <p:nvPr/>
        </p:nvSpPr>
        <p:spPr>
          <a:xfrm>
            <a:off x="1988203" y="1442175"/>
            <a:ext cx="14556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CCCCCC"/>
                </a:solidFill>
                <a:latin typeface="Verdana"/>
                <a:ea typeface="Verdana"/>
                <a:cs typeface="Verdana"/>
                <a:sym typeface="Verdana"/>
              </a:rPr>
              <a:t>NOT RELEVANT</a:t>
            </a:r>
            <a:endParaRPr sz="700">
              <a:solidFill>
                <a:srgbClr val="CCCC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7" name="Google Shape;307;g26625a78ad2_0_290"/>
          <p:cNvSpPr/>
          <p:nvPr/>
        </p:nvSpPr>
        <p:spPr>
          <a:xfrm>
            <a:off x="4572000" y="4150"/>
            <a:ext cx="4569026" cy="6861386"/>
          </a:xfrm>
          <a:custGeom>
            <a:avLst/>
            <a:gdLst/>
            <a:ahLst/>
            <a:cxnLst/>
            <a:rect l="l" t="t" r="r" b="b"/>
            <a:pathLst>
              <a:path w="3056205" h="2709333" extrusionOk="0">
                <a:moveTo>
                  <a:pt x="0" y="0"/>
                </a:moveTo>
                <a:lnTo>
                  <a:pt x="3056205" y="0"/>
                </a:lnTo>
                <a:lnTo>
                  <a:pt x="3056205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FFFFFF">
              <a:alpha val="64560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08" name="Google Shape;308;g26625a78ad2_0_290"/>
          <p:cNvSpPr txBox="1"/>
          <p:nvPr/>
        </p:nvSpPr>
        <p:spPr>
          <a:xfrm>
            <a:off x="5017500" y="2245475"/>
            <a:ext cx="3718800" cy="17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Training… </a:t>
            </a:r>
            <a:endParaRPr sz="3400" b="1" dirty="0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happens at the </a:t>
            </a:r>
            <a:r>
              <a:rPr lang="en-US" sz="3200" b="1" dirty="0">
                <a:solidFill>
                  <a:srgbClr val="F05500"/>
                </a:solidFill>
                <a:latin typeface="Verdana"/>
                <a:ea typeface="Verdana"/>
                <a:cs typeface="Verdana"/>
                <a:sym typeface="Verdana"/>
              </a:rPr>
              <a:t>wrong time</a:t>
            </a:r>
            <a:r>
              <a:rPr lang="en-US" sz="2700" b="1" dirty="0">
                <a:solidFill>
                  <a:srgbClr val="F055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00" dirty="0">
              <a:solidFill>
                <a:srgbClr val="F055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9" name="Google Shape;309;g26625a78ad2_0_290"/>
          <p:cNvSpPr/>
          <p:nvPr/>
        </p:nvSpPr>
        <p:spPr>
          <a:xfrm>
            <a:off x="2598700" y="2457377"/>
            <a:ext cx="82200" cy="822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26625a78ad2_0_290"/>
          <p:cNvSpPr txBox="1"/>
          <p:nvPr/>
        </p:nvSpPr>
        <p:spPr>
          <a:xfrm>
            <a:off x="1099936" y="2348132"/>
            <a:ext cx="13284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CCCCCC"/>
                </a:solidFill>
                <a:latin typeface="Verdana"/>
                <a:ea typeface="Verdana"/>
                <a:cs typeface="Verdana"/>
                <a:sym typeface="Verdana"/>
              </a:rPr>
              <a:t>DOESN’T RELATE</a:t>
            </a:r>
            <a:endParaRPr sz="700">
              <a:solidFill>
                <a:srgbClr val="CCCC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1" name="Google Shape;311;g26625a78ad2_0_290"/>
          <p:cNvSpPr txBox="1"/>
          <p:nvPr/>
        </p:nvSpPr>
        <p:spPr>
          <a:xfrm>
            <a:off x="662643" y="3307402"/>
            <a:ext cx="14556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rgbClr val="CCCCCC"/>
                </a:solidFill>
                <a:latin typeface="Verdana"/>
                <a:ea typeface="Verdana"/>
                <a:cs typeface="Verdana"/>
                <a:sym typeface="Verdana"/>
              </a:rPr>
              <a:t>TAKES THEM AWAY</a:t>
            </a:r>
            <a:endParaRPr sz="700" dirty="0">
              <a:solidFill>
                <a:srgbClr val="CCCC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2" name="Google Shape;312;g26625a78ad2_0_290"/>
          <p:cNvSpPr txBox="1"/>
          <p:nvPr/>
        </p:nvSpPr>
        <p:spPr>
          <a:xfrm>
            <a:off x="1129694" y="4292026"/>
            <a:ext cx="13284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rgbClr val="CCCCCC"/>
                </a:solidFill>
                <a:latin typeface="Verdana"/>
                <a:ea typeface="Verdana"/>
                <a:cs typeface="Verdana"/>
                <a:sym typeface="Verdana"/>
              </a:rPr>
              <a:t>POOR QUALITY</a:t>
            </a:r>
            <a:endParaRPr sz="700" dirty="0">
              <a:solidFill>
                <a:srgbClr val="CCCC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3" name="Google Shape;313;g26625a78ad2_0_290"/>
          <p:cNvSpPr txBox="1"/>
          <p:nvPr/>
        </p:nvSpPr>
        <p:spPr>
          <a:xfrm>
            <a:off x="1958438" y="5089676"/>
            <a:ext cx="12174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F05500"/>
                </a:solidFill>
                <a:latin typeface="Verdana"/>
                <a:ea typeface="Verdana"/>
                <a:cs typeface="Verdana"/>
                <a:sym typeface="Verdana"/>
              </a:rPr>
              <a:t>WRONG TIME</a:t>
            </a:r>
            <a:endParaRPr sz="700">
              <a:solidFill>
                <a:srgbClr val="F055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4" name="Google Shape;314;g26625a78ad2_0_290"/>
          <p:cNvSpPr/>
          <p:nvPr/>
        </p:nvSpPr>
        <p:spPr>
          <a:xfrm>
            <a:off x="3292667" y="1659025"/>
            <a:ext cx="82200" cy="822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g26625a78ad2_0_290"/>
          <p:cNvSpPr/>
          <p:nvPr/>
        </p:nvSpPr>
        <p:spPr>
          <a:xfrm>
            <a:off x="2384958" y="3347325"/>
            <a:ext cx="82200" cy="822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g26625a78ad2_0_290"/>
          <p:cNvSpPr/>
          <p:nvPr/>
        </p:nvSpPr>
        <p:spPr>
          <a:xfrm>
            <a:off x="2598708" y="4327875"/>
            <a:ext cx="82200" cy="822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g26625a78ad2_0_290"/>
          <p:cNvSpPr/>
          <p:nvPr/>
        </p:nvSpPr>
        <p:spPr>
          <a:xfrm>
            <a:off x="3292683" y="5125517"/>
            <a:ext cx="82200" cy="82200"/>
          </a:xfrm>
          <a:prstGeom prst="ellipse">
            <a:avLst/>
          </a:prstGeom>
          <a:solidFill>
            <a:srgbClr val="F05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g26625a78ad2_0_290"/>
          <p:cNvSpPr txBox="1"/>
          <p:nvPr/>
        </p:nvSpPr>
        <p:spPr>
          <a:xfrm>
            <a:off x="5017499" y="4261275"/>
            <a:ext cx="3808500" cy="11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400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 (When the person is too busy, they could have used it much earlier, etc.)</a:t>
            </a:r>
            <a:endParaRPr b="1" dirty="0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400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40069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6625a78ad2_0_161"/>
          <p:cNvSpPr/>
          <p:nvPr/>
        </p:nvSpPr>
        <p:spPr>
          <a:xfrm>
            <a:off x="0" y="6515650"/>
            <a:ext cx="9144000" cy="40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0C41C3-7619-DE1A-443D-CCBE5BD519B1}"/>
              </a:ext>
            </a:extLst>
          </p:cNvPr>
          <p:cNvPicPr>
            <a:picLocks/>
          </p:cNvPicPr>
          <p:nvPr/>
        </p:nvPicPr>
        <p:blipFill>
          <a:blip r:embed="rId3"/>
          <a:srcRect l="17742" r="17742"/>
          <a:stretch/>
        </p:blipFill>
        <p:spPr>
          <a:xfrm>
            <a:off x="0" y="1027901"/>
            <a:ext cx="5486400" cy="5385816"/>
          </a:xfrm>
          <a:prstGeom prst="rect">
            <a:avLst/>
          </a:prstGeom>
        </p:spPr>
      </p:pic>
      <p:sp>
        <p:nvSpPr>
          <p:cNvPr id="159" name="Google Shape;159;g26625a78ad2_0_161"/>
          <p:cNvSpPr/>
          <p:nvPr/>
        </p:nvSpPr>
        <p:spPr>
          <a:xfrm>
            <a:off x="0" y="0"/>
            <a:ext cx="9144000" cy="77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26625a78ad2_0_161"/>
          <p:cNvSpPr txBox="1"/>
          <p:nvPr/>
        </p:nvSpPr>
        <p:spPr>
          <a:xfrm>
            <a:off x="0" y="329400"/>
            <a:ext cx="1918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baseline="30000">
                <a:solidFill>
                  <a:srgbClr val="CCCCCC"/>
                </a:solidFill>
                <a:latin typeface="Verdana"/>
                <a:ea typeface="Verdana"/>
                <a:cs typeface="Verdana"/>
                <a:sym typeface="Verdana"/>
              </a:rPr>
              <a:t>PERSONALIZED</a:t>
            </a:r>
            <a:endParaRPr b="1">
              <a:solidFill>
                <a:srgbClr val="CCCC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1" name="Google Shape;161;g26625a78ad2_0_161"/>
          <p:cNvSpPr txBox="1"/>
          <p:nvPr/>
        </p:nvSpPr>
        <p:spPr>
          <a:xfrm>
            <a:off x="1918800" y="329400"/>
            <a:ext cx="1731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baseline="30000">
                <a:solidFill>
                  <a:srgbClr val="CCCCCC"/>
                </a:solidFill>
                <a:latin typeface="Verdana"/>
                <a:ea typeface="Verdana"/>
                <a:cs typeface="Verdana"/>
                <a:sym typeface="Verdana"/>
              </a:rPr>
              <a:t>EXPERIENTIAL</a:t>
            </a:r>
            <a:endParaRPr b="1">
              <a:solidFill>
                <a:srgbClr val="CCCC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2" name="Google Shape;162;g26625a78ad2_0_161"/>
          <p:cNvSpPr txBox="1"/>
          <p:nvPr/>
        </p:nvSpPr>
        <p:spPr>
          <a:xfrm>
            <a:off x="3656350" y="329400"/>
            <a:ext cx="1918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baseline="30000">
                <a:solidFill>
                  <a:srgbClr val="CCCCCC"/>
                </a:solidFill>
                <a:latin typeface="Verdana"/>
                <a:ea typeface="Verdana"/>
                <a:cs typeface="Verdana"/>
                <a:sym typeface="Verdana"/>
              </a:rPr>
              <a:t>PRECISION</a:t>
            </a:r>
            <a:endParaRPr b="1">
              <a:solidFill>
                <a:srgbClr val="CCCC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3" name="Google Shape;163;g26625a78ad2_0_161"/>
          <p:cNvSpPr txBox="1"/>
          <p:nvPr/>
        </p:nvSpPr>
        <p:spPr>
          <a:xfrm>
            <a:off x="5575150" y="329400"/>
            <a:ext cx="1731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baseline="30000">
                <a:solidFill>
                  <a:srgbClr val="CCCCCC"/>
                </a:solidFill>
                <a:latin typeface="Verdana"/>
                <a:ea typeface="Verdana"/>
                <a:cs typeface="Verdana"/>
                <a:sym typeface="Verdana"/>
              </a:rPr>
              <a:t>ENGAGING</a:t>
            </a:r>
            <a:endParaRPr b="1">
              <a:solidFill>
                <a:srgbClr val="CCCC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4" name="Google Shape;164;g26625a78ad2_0_161"/>
          <p:cNvSpPr txBox="1"/>
          <p:nvPr/>
        </p:nvSpPr>
        <p:spPr>
          <a:xfrm>
            <a:off x="7315275" y="314517"/>
            <a:ext cx="1828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baseline="30000">
                <a:solidFill>
                  <a:srgbClr val="F05500"/>
                </a:solidFill>
                <a:latin typeface="Verdana"/>
                <a:ea typeface="Verdana"/>
                <a:cs typeface="Verdana"/>
                <a:sym typeface="Verdana"/>
              </a:rPr>
              <a:t>MICRO LEARNING</a:t>
            </a:r>
            <a:endParaRPr sz="1700" b="1">
              <a:solidFill>
                <a:srgbClr val="F055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71" name="Google Shape;171;g26625a78ad2_0_161"/>
          <p:cNvCxnSpPr/>
          <p:nvPr/>
        </p:nvCxnSpPr>
        <p:spPr>
          <a:xfrm>
            <a:off x="7321375" y="739863"/>
            <a:ext cx="1809900" cy="0"/>
          </a:xfrm>
          <a:prstGeom prst="straightConnector1">
            <a:avLst/>
          </a:prstGeom>
          <a:noFill/>
          <a:ln w="28575" cap="flat" cmpd="sng">
            <a:solidFill>
              <a:srgbClr val="F055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2" name="Google Shape;172;g26625a78ad2_0_161"/>
          <p:cNvSpPr txBox="1"/>
          <p:nvPr/>
        </p:nvSpPr>
        <p:spPr>
          <a:xfrm>
            <a:off x="5909302" y="1305225"/>
            <a:ext cx="3042600" cy="138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05500"/>
                </a:solidFill>
                <a:latin typeface="Verdana"/>
                <a:ea typeface="Verdana"/>
                <a:cs typeface="Verdana"/>
                <a:sym typeface="Verdana"/>
              </a:rPr>
              <a:t>Micro</a:t>
            </a:r>
            <a:r>
              <a:rPr lang="en-US" sz="26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learning in the flow of work.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endParaRPr sz="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7" name="Google Shape;187;g2b129244633_0_8">
            <a:extLst>
              <a:ext uri="{FF2B5EF4-FFF2-40B4-BE49-F238E27FC236}">
                <a16:creationId xmlns:a16="http://schemas.microsoft.com/office/drawing/2014/main" id="{19650DBE-71CF-D65A-AC62-77FA47AF05A8}"/>
              </a:ext>
            </a:extLst>
          </p:cNvPr>
          <p:cNvCxnSpPr>
            <a:cxnSpLocks/>
          </p:cNvCxnSpPr>
          <p:nvPr/>
        </p:nvCxnSpPr>
        <p:spPr>
          <a:xfrm>
            <a:off x="7038753" y="1766331"/>
            <a:ext cx="2105247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 descr="A blue and white letters on a black background&#10;&#10;Description automatically generated">
            <a:extLst>
              <a:ext uri="{FF2B5EF4-FFF2-40B4-BE49-F238E27FC236}">
                <a16:creationId xmlns:a16="http://schemas.microsoft.com/office/drawing/2014/main" id="{81DCF5F9-323B-9339-0834-9D0329405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7950" y="5992324"/>
            <a:ext cx="1185999" cy="38742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6625a78ad2_0_319"/>
          <p:cNvSpPr/>
          <p:nvPr/>
        </p:nvSpPr>
        <p:spPr>
          <a:xfrm>
            <a:off x="0" y="0"/>
            <a:ext cx="9144000" cy="77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g26625a78ad2_0_319"/>
          <p:cNvSpPr/>
          <p:nvPr/>
        </p:nvSpPr>
        <p:spPr>
          <a:xfrm>
            <a:off x="0" y="6515650"/>
            <a:ext cx="9144000" cy="40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g26625a78ad2_0_319"/>
          <p:cNvSpPr txBox="1"/>
          <p:nvPr/>
        </p:nvSpPr>
        <p:spPr>
          <a:xfrm>
            <a:off x="1235393" y="998413"/>
            <a:ext cx="5429700" cy="15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5 BIG TRENDS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endParaRPr 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DISRUPTING THE FUTURE OF LEARNING</a:t>
            </a:r>
            <a:endParaRPr 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26" name="Google Shape;326;g26625a78ad2_0_319"/>
          <p:cNvPicPr preferRelativeResize="0"/>
          <p:nvPr/>
        </p:nvPicPr>
        <p:blipFill rotWithShape="1">
          <a:blip r:embed="rId3">
            <a:alphaModFix/>
          </a:blip>
          <a:srcRect l="83592" r="597" b="9214"/>
          <a:stretch/>
        </p:blipFill>
        <p:spPr>
          <a:xfrm>
            <a:off x="7396682" y="765300"/>
            <a:ext cx="1747319" cy="609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g26625a78ad2_0_319"/>
          <p:cNvSpPr/>
          <p:nvPr/>
        </p:nvSpPr>
        <p:spPr>
          <a:xfrm>
            <a:off x="6945125" y="5446850"/>
            <a:ext cx="2199000" cy="120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8" name="Google Shape;328;g26625a78ad2_0_319" descr="webcast 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62800" y="5854235"/>
            <a:ext cx="706968" cy="559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g26625a78ad2_0_319" descr="ATD_only_rgb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88300" y="5973465"/>
            <a:ext cx="681566" cy="440208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g26625a78ad2_0_319"/>
          <p:cNvSpPr txBox="1"/>
          <p:nvPr/>
        </p:nvSpPr>
        <p:spPr>
          <a:xfrm>
            <a:off x="1011475" y="329398"/>
            <a:ext cx="1806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baseline="30000" dirty="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THE 5 BIG TRENDS</a:t>
            </a:r>
            <a:endParaRPr sz="1400" b="1" i="0" u="none" strike="noStrike" cap="none" dirty="0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2" name="Google Shape;332;g26625a78ad2_0_319"/>
          <p:cNvSpPr txBox="1"/>
          <p:nvPr/>
        </p:nvSpPr>
        <p:spPr>
          <a:xfrm>
            <a:off x="3347550" y="329400"/>
            <a:ext cx="2366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baseline="30000">
                <a:solidFill>
                  <a:srgbClr val="CCCCCC"/>
                </a:solidFill>
                <a:latin typeface="Verdana"/>
                <a:ea typeface="Verdana"/>
                <a:cs typeface="Verdana"/>
                <a:sym typeface="Verdana"/>
              </a:rPr>
              <a:t>5 MOST COMMON COMPLAINTS</a:t>
            </a:r>
            <a:endParaRPr sz="1400" b="1" i="0" u="none" strike="noStrike" cap="none">
              <a:solidFill>
                <a:srgbClr val="CCCC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3" name="Google Shape;333;g26625a78ad2_0_319"/>
          <p:cNvSpPr txBox="1"/>
          <p:nvPr/>
        </p:nvSpPr>
        <p:spPr>
          <a:xfrm>
            <a:off x="5933525" y="329400"/>
            <a:ext cx="2199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baseline="30000" dirty="0">
                <a:solidFill>
                  <a:srgbClr val="CCCCCC"/>
                </a:solidFill>
                <a:latin typeface="Verdana"/>
                <a:ea typeface="Verdana"/>
                <a:cs typeface="Verdana"/>
                <a:sym typeface="Verdana"/>
              </a:rPr>
              <a:t>KEY QUESTIONS</a:t>
            </a:r>
            <a:endParaRPr sz="1400" b="1" i="0" u="none" strike="noStrike" cap="none" dirty="0">
              <a:solidFill>
                <a:srgbClr val="CCCC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3" name="Google Shape;187;g2b129244633_0_8">
            <a:extLst>
              <a:ext uri="{FF2B5EF4-FFF2-40B4-BE49-F238E27FC236}">
                <a16:creationId xmlns:a16="http://schemas.microsoft.com/office/drawing/2014/main" id="{9074CB9F-02F9-BCE1-54E3-793B60E3BAB7}"/>
              </a:ext>
            </a:extLst>
          </p:cNvPr>
          <p:cNvCxnSpPr>
            <a:cxnSpLocks/>
          </p:cNvCxnSpPr>
          <p:nvPr/>
        </p:nvCxnSpPr>
        <p:spPr>
          <a:xfrm flipV="1">
            <a:off x="1235393" y="3175523"/>
            <a:ext cx="0" cy="2193401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33E8092-8EDC-9F25-45C6-7DC5BA628D2B}"/>
              </a:ext>
            </a:extLst>
          </p:cNvPr>
          <p:cNvSpPr txBox="1"/>
          <p:nvPr/>
        </p:nvSpPr>
        <p:spPr>
          <a:xfrm>
            <a:off x="1414377" y="3062371"/>
            <a:ext cx="5748403" cy="35060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Bespoke individually </a:t>
            </a:r>
            <a:r>
              <a:rPr lang="en-US" sz="1600" b="1" dirty="0">
                <a:solidFill>
                  <a:srgbClr val="F05500"/>
                </a:solidFill>
                <a:latin typeface="Verdana"/>
                <a:ea typeface="Verdana"/>
                <a:cs typeface="Verdana"/>
                <a:sym typeface="Verdana"/>
              </a:rPr>
              <a:t>personalized</a:t>
            </a:r>
            <a:r>
              <a:rPr lang="en-US" sz="16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learning.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endParaRPr lang="en-US" sz="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Google Shape;103;g26625a78ad2_0_73">
            <a:extLst>
              <a:ext uri="{FF2B5EF4-FFF2-40B4-BE49-F238E27FC236}">
                <a16:creationId xmlns:a16="http://schemas.microsoft.com/office/drawing/2014/main" id="{1E606531-D1A5-97D7-8D11-663BD260E111}"/>
              </a:ext>
            </a:extLst>
          </p:cNvPr>
          <p:cNvSpPr txBox="1"/>
          <p:nvPr/>
        </p:nvSpPr>
        <p:spPr>
          <a:xfrm>
            <a:off x="1414377" y="3638294"/>
            <a:ext cx="5646339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05500"/>
                </a:solidFill>
                <a:latin typeface="Verdana"/>
                <a:ea typeface="Verdana"/>
                <a:cs typeface="Verdana"/>
                <a:sym typeface="Verdana"/>
              </a:rPr>
              <a:t>Experiential,</a:t>
            </a:r>
            <a:r>
              <a:rPr lang="en-US" sz="16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practical task-based learning.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endParaRPr sz="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Google Shape;122;g26625a78ad2_0_105">
            <a:extLst>
              <a:ext uri="{FF2B5EF4-FFF2-40B4-BE49-F238E27FC236}">
                <a16:creationId xmlns:a16="http://schemas.microsoft.com/office/drawing/2014/main" id="{C35CEAA1-54CD-711C-0F42-4DFBE3C2E551}"/>
              </a:ext>
            </a:extLst>
          </p:cNvPr>
          <p:cNvSpPr txBox="1"/>
          <p:nvPr/>
        </p:nvSpPr>
        <p:spPr>
          <a:xfrm>
            <a:off x="1414377" y="4146761"/>
            <a:ext cx="2587674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05500"/>
                </a:solidFill>
                <a:latin typeface="Verdana"/>
                <a:ea typeface="Verdana"/>
                <a:cs typeface="Verdana"/>
                <a:sym typeface="Verdana"/>
              </a:rPr>
              <a:t>Precision</a:t>
            </a:r>
            <a:r>
              <a:rPr lang="en-US" sz="16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learning.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endParaRPr sz="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Google Shape;150;g26625a78ad2_0_134">
            <a:extLst>
              <a:ext uri="{FF2B5EF4-FFF2-40B4-BE49-F238E27FC236}">
                <a16:creationId xmlns:a16="http://schemas.microsoft.com/office/drawing/2014/main" id="{0A1D65B8-DB70-37B7-9FA9-54B1E031905F}"/>
              </a:ext>
            </a:extLst>
          </p:cNvPr>
          <p:cNvSpPr txBox="1"/>
          <p:nvPr/>
        </p:nvSpPr>
        <p:spPr>
          <a:xfrm>
            <a:off x="1414377" y="4655229"/>
            <a:ext cx="3193656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Highly</a:t>
            </a:r>
            <a:r>
              <a:rPr lang="en-US" sz="1600" b="1" dirty="0">
                <a:solidFill>
                  <a:srgbClr val="F05500"/>
                </a:solidFill>
                <a:latin typeface="Verdana"/>
                <a:ea typeface="Verdana"/>
                <a:cs typeface="Verdana"/>
                <a:sym typeface="Verdana"/>
              </a:rPr>
              <a:t> engaging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learning.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endParaRPr sz="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Google Shape;172;g26625a78ad2_0_161">
            <a:extLst>
              <a:ext uri="{FF2B5EF4-FFF2-40B4-BE49-F238E27FC236}">
                <a16:creationId xmlns:a16="http://schemas.microsoft.com/office/drawing/2014/main" id="{9782CEDA-39BC-C3AD-7763-E3C37342D4DE}"/>
              </a:ext>
            </a:extLst>
          </p:cNvPr>
          <p:cNvSpPr txBox="1"/>
          <p:nvPr/>
        </p:nvSpPr>
        <p:spPr>
          <a:xfrm>
            <a:off x="1414377" y="5163696"/>
            <a:ext cx="4554762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05500"/>
                </a:solidFill>
                <a:latin typeface="Verdana"/>
                <a:ea typeface="Verdana"/>
                <a:cs typeface="Verdana"/>
                <a:sym typeface="Verdana"/>
              </a:rPr>
              <a:t>Micro</a:t>
            </a:r>
            <a:r>
              <a:rPr lang="en-US" sz="16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learning in the flow of work.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endParaRPr sz="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 descr="A blue and white letters on a black background&#10;&#10;Description automatically generated">
            <a:extLst>
              <a:ext uri="{FF2B5EF4-FFF2-40B4-BE49-F238E27FC236}">
                <a16:creationId xmlns:a16="http://schemas.microsoft.com/office/drawing/2014/main" id="{185596C9-F37F-742E-8647-600A16AE30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7341" y="4707827"/>
            <a:ext cx="1185999" cy="38742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6625a78ad2_0_319"/>
          <p:cNvSpPr/>
          <p:nvPr/>
        </p:nvSpPr>
        <p:spPr>
          <a:xfrm>
            <a:off x="0" y="0"/>
            <a:ext cx="9144000" cy="77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g26625a78ad2_0_319"/>
          <p:cNvSpPr/>
          <p:nvPr/>
        </p:nvSpPr>
        <p:spPr>
          <a:xfrm>
            <a:off x="0" y="6515650"/>
            <a:ext cx="9144000" cy="40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g26625a78ad2_0_319"/>
          <p:cNvSpPr txBox="1"/>
          <p:nvPr/>
        </p:nvSpPr>
        <p:spPr>
          <a:xfrm>
            <a:off x="1596900" y="2668650"/>
            <a:ext cx="5429700" cy="1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434343"/>
                </a:solidFill>
              </a:rPr>
              <a:t>KEY QUESTIONS TO CONSIDER</a:t>
            </a:r>
            <a:r>
              <a:rPr lang="en-US" sz="2600" dirty="0">
                <a:solidFill>
                  <a:srgbClr val="434343"/>
                </a:solidFill>
              </a:rPr>
              <a:t>  </a:t>
            </a:r>
            <a:endParaRPr sz="500" dirty="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434343"/>
                </a:solidFill>
              </a:rPr>
              <a:t>/  What can you do to bring in learning solutions that are…</a:t>
            </a:r>
            <a:endParaRPr sz="500" dirty="0">
              <a:solidFill>
                <a:srgbClr val="434343"/>
              </a:solidFill>
            </a:endParaRPr>
          </a:p>
        </p:txBody>
      </p:sp>
      <p:pic>
        <p:nvPicPr>
          <p:cNvPr id="326" name="Google Shape;326;g26625a78ad2_0_319"/>
          <p:cNvPicPr preferRelativeResize="0"/>
          <p:nvPr/>
        </p:nvPicPr>
        <p:blipFill rotWithShape="1">
          <a:blip r:embed="rId3">
            <a:alphaModFix/>
          </a:blip>
          <a:srcRect l="83592" r="597" b="9214"/>
          <a:stretch/>
        </p:blipFill>
        <p:spPr>
          <a:xfrm>
            <a:off x="7396682" y="765300"/>
            <a:ext cx="1747319" cy="609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g26625a78ad2_0_319"/>
          <p:cNvSpPr/>
          <p:nvPr/>
        </p:nvSpPr>
        <p:spPr>
          <a:xfrm>
            <a:off x="6945125" y="5446850"/>
            <a:ext cx="2199000" cy="120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8" name="Google Shape;328;g26625a78ad2_0_319" descr="webcast 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62800" y="5854235"/>
            <a:ext cx="706968" cy="559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g26625a78ad2_0_319" descr="ATD_only_rgb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88300" y="5973465"/>
            <a:ext cx="681566" cy="4402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0" name="Google Shape;330;g26625a78ad2_0_319"/>
          <p:cNvCxnSpPr/>
          <p:nvPr/>
        </p:nvCxnSpPr>
        <p:spPr>
          <a:xfrm>
            <a:off x="0" y="3414377"/>
            <a:ext cx="10656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1" name="Google Shape;331;g26625a78ad2_0_319"/>
          <p:cNvSpPr txBox="1"/>
          <p:nvPr/>
        </p:nvSpPr>
        <p:spPr>
          <a:xfrm>
            <a:off x="1011475" y="329398"/>
            <a:ext cx="1806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baseline="30000" dirty="0">
                <a:solidFill>
                  <a:srgbClr val="CCCCCC"/>
                </a:solidFill>
                <a:latin typeface="Verdana"/>
                <a:ea typeface="Verdana"/>
                <a:cs typeface="Verdana"/>
                <a:sym typeface="Verdana"/>
              </a:rPr>
              <a:t>THE 5 BIG TRENDS</a:t>
            </a:r>
            <a:endParaRPr sz="1400" b="1" i="0" u="none" strike="noStrike" cap="none" dirty="0">
              <a:solidFill>
                <a:srgbClr val="CCCC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2" name="Google Shape;332;g26625a78ad2_0_319"/>
          <p:cNvSpPr txBox="1"/>
          <p:nvPr/>
        </p:nvSpPr>
        <p:spPr>
          <a:xfrm>
            <a:off x="3347550" y="329400"/>
            <a:ext cx="2366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baseline="30000" dirty="0">
                <a:solidFill>
                  <a:srgbClr val="CCCCCC"/>
                </a:solidFill>
                <a:latin typeface="Verdana"/>
                <a:ea typeface="Verdana"/>
                <a:cs typeface="Verdana"/>
                <a:sym typeface="Verdana"/>
              </a:rPr>
              <a:t>5 MOST COMMON COMPLAINTS</a:t>
            </a:r>
            <a:endParaRPr sz="1400" b="1" i="0" u="none" strike="noStrike" cap="none" dirty="0">
              <a:solidFill>
                <a:srgbClr val="CCCC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3" name="Google Shape;333;g26625a78ad2_0_319"/>
          <p:cNvSpPr txBox="1"/>
          <p:nvPr/>
        </p:nvSpPr>
        <p:spPr>
          <a:xfrm>
            <a:off x="5933525" y="329400"/>
            <a:ext cx="2199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baseline="300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KEY QUESTIONS</a:t>
            </a:r>
            <a:endParaRPr sz="1400" b="1" i="0" u="none" strike="noStrike" cap="none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" name="Picture 1" descr="A blue and white letters on a black background&#10;&#10;Description automatically generated">
            <a:extLst>
              <a:ext uri="{FF2B5EF4-FFF2-40B4-BE49-F238E27FC236}">
                <a16:creationId xmlns:a16="http://schemas.microsoft.com/office/drawing/2014/main" id="{648362F0-150E-6469-203F-73EB5C98B7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7950" y="5992324"/>
            <a:ext cx="1185999" cy="38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56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6625a78ad2_0_375"/>
          <p:cNvSpPr/>
          <p:nvPr/>
        </p:nvSpPr>
        <p:spPr>
          <a:xfrm>
            <a:off x="0" y="0"/>
            <a:ext cx="9144000" cy="77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g26625a78ad2_0_375"/>
          <p:cNvSpPr txBox="1"/>
          <p:nvPr/>
        </p:nvSpPr>
        <p:spPr>
          <a:xfrm>
            <a:off x="1011475" y="329398"/>
            <a:ext cx="1806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baseline="30000">
                <a:solidFill>
                  <a:srgbClr val="B7B7B7"/>
                </a:solidFill>
                <a:latin typeface="Verdana"/>
                <a:ea typeface="Verdana"/>
                <a:cs typeface="Verdana"/>
                <a:sym typeface="Verdana"/>
              </a:rPr>
              <a:t>THE 5 BIG TRENDS</a:t>
            </a:r>
            <a:endParaRPr sz="1400" b="1" i="0" u="none" strike="noStrike" cap="none">
              <a:solidFill>
                <a:srgbClr val="B7B7B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0" name="Google Shape;340;g26625a78ad2_0_375"/>
          <p:cNvSpPr txBox="1"/>
          <p:nvPr/>
        </p:nvSpPr>
        <p:spPr>
          <a:xfrm>
            <a:off x="3347550" y="329400"/>
            <a:ext cx="2366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baseline="30000">
                <a:solidFill>
                  <a:srgbClr val="CCCCCC"/>
                </a:solidFill>
                <a:latin typeface="Verdana"/>
                <a:ea typeface="Verdana"/>
                <a:cs typeface="Verdana"/>
                <a:sym typeface="Verdana"/>
              </a:rPr>
              <a:t>5 MOST COMMON COMPLAINTS</a:t>
            </a:r>
            <a:endParaRPr sz="1400" b="1" i="0" u="none" strike="noStrike" cap="none">
              <a:solidFill>
                <a:srgbClr val="CCCC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1" name="Google Shape;341;g26625a78ad2_0_375"/>
          <p:cNvSpPr txBox="1"/>
          <p:nvPr/>
        </p:nvSpPr>
        <p:spPr>
          <a:xfrm>
            <a:off x="5933525" y="329400"/>
            <a:ext cx="2199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baseline="300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5 KEY QUESTIONS</a:t>
            </a:r>
            <a:endParaRPr sz="1400" b="1" i="0" u="none" strike="noStrike" cap="none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2" name="Google Shape;342;g26625a78ad2_0_375"/>
          <p:cNvSpPr/>
          <p:nvPr/>
        </p:nvSpPr>
        <p:spPr>
          <a:xfrm>
            <a:off x="0" y="6515650"/>
            <a:ext cx="9144000" cy="40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3" name="Google Shape;343;g26625a78ad2_0_375"/>
          <p:cNvPicPr preferRelativeResize="0"/>
          <p:nvPr/>
        </p:nvPicPr>
        <p:blipFill rotWithShape="1">
          <a:blip r:embed="rId3">
            <a:alphaModFix/>
          </a:blip>
          <a:srcRect l="8858"/>
          <a:stretch/>
        </p:blipFill>
        <p:spPr>
          <a:xfrm>
            <a:off x="0" y="765300"/>
            <a:ext cx="9144001" cy="60927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07;g26625a78ad2_0_433">
            <a:extLst>
              <a:ext uri="{FF2B5EF4-FFF2-40B4-BE49-F238E27FC236}">
                <a16:creationId xmlns:a16="http://schemas.microsoft.com/office/drawing/2014/main" id="{CA296C44-4C5A-5430-8A85-09EFA2AF1DE1}"/>
              </a:ext>
            </a:extLst>
          </p:cNvPr>
          <p:cNvSpPr txBox="1"/>
          <p:nvPr/>
        </p:nvSpPr>
        <p:spPr>
          <a:xfrm>
            <a:off x="2110949" y="1249350"/>
            <a:ext cx="4922100" cy="30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nter"/>
              </a:rPr>
              <a:t>Capable</a:t>
            </a:r>
            <a:r>
              <a:rPr lang="en-US" b="1" i="0" u="none" strike="noStrike" cap="none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nter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nter"/>
              </a:rPr>
              <a:t>of creating personalized learning paths.</a:t>
            </a:r>
            <a:endParaRPr sz="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6625a78ad2_0_0"/>
          <p:cNvSpPr/>
          <p:nvPr/>
        </p:nvSpPr>
        <p:spPr>
          <a:xfrm>
            <a:off x="0" y="0"/>
            <a:ext cx="9144000" cy="77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g26625a78ad2_0_0"/>
          <p:cNvSpPr txBox="1"/>
          <p:nvPr/>
        </p:nvSpPr>
        <p:spPr>
          <a:xfrm>
            <a:off x="1011475" y="329398"/>
            <a:ext cx="1806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baseline="30000">
                <a:solidFill>
                  <a:srgbClr val="B7B7B7"/>
                </a:solidFill>
                <a:latin typeface="Verdana"/>
                <a:ea typeface="Verdana"/>
                <a:cs typeface="Verdana"/>
                <a:sym typeface="Verdana"/>
              </a:rPr>
              <a:t>THE 5 BIG TRENDS</a:t>
            </a:r>
            <a:endParaRPr sz="1400" b="1" i="0" u="none" strike="noStrike" cap="none">
              <a:solidFill>
                <a:srgbClr val="B7B7B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1" name="Google Shape;351;g26625a78ad2_0_0"/>
          <p:cNvSpPr txBox="1"/>
          <p:nvPr/>
        </p:nvSpPr>
        <p:spPr>
          <a:xfrm>
            <a:off x="3347550" y="329400"/>
            <a:ext cx="2366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baseline="30000">
                <a:solidFill>
                  <a:srgbClr val="CCCCCC"/>
                </a:solidFill>
                <a:latin typeface="Verdana"/>
                <a:ea typeface="Verdana"/>
                <a:cs typeface="Verdana"/>
                <a:sym typeface="Verdana"/>
              </a:rPr>
              <a:t>5 MOST COMMON COMPLAINTS</a:t>
            </a:r>
            <a:endParaRPr sz="1400" b="1" i="0" u="none" strike="noStrike" cap="none">
              <a:solidFill>
                <a:srgbClr val="CCCC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2" name="Google Shape;352;g26625a78ad2_0_0"/>
          <p:cNvSpPr txBox="1"/>
          <p:nvPr/>
        </p:nvSpPr>
        <p:spPr>
          <a:xfrm>
            <a:off x="5933525" y="329400"/>
            <a:ext cx="2199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baseline="300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5 KEY QUESTIONS</a:t>
            </a:r>
            <a:endParaRPr sz="1400" b="1" i="0" u="none" strike="noStrike" cap="none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3" name="Google Shape;353;g26625a78ad2_0_0"/>
          <p:cNvSpPr/>
          <p:nvPr/>
        </p:nvSpPr>
        <p:spPr>
          <a:xfrm>
            <a:off x="0" y="6515650"/>
            <a:ext cx="9144000" cy="40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4" name="Google Shape;354;g26625a78ad2_0_0"/>
          <p:cNvPicPr preferRelativeResize="0"/>
          <p:nvPr/>
        </p:nvPicPr>
        <p:blipFill rotWithShape="1">
          <a:blip r:embed="rId3">
            <a:alphaModFix/>
          </a:blip>
          <a:srcRect l="8858" b="80196"/>
          <a:stretch/>
        </p:blipFill>
        <p:spPr>
          <a:xfrm>
            <a:off x="0" y="765300"/>
            <a:ext cx="9144001" cy="1206601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g26625a78ad2_0_0"/>
          <p:cNvSpPr/>
          <p:nvPr/>
        </p:nvSpPr>
        <p:spPr>
          <a:xfrm>
            <a:off x="6945125" y="5446850"/>
            <a:ext cx="2199000" cy="120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6" name="Google Shape;356;g26625a78ad2_0_0"/>
          <p:cNvPicPr preferRelativeResize="0"/>
          <p:nvPr/>
        </p:nvPicPr>
        <p:blipFill rotWithShape="1">
          <a:blip r:embed="rId3">
            <a:alphaModFix amt="90000"/>
          </a:blip>
          <a:srcRect l="8858" t="19783" b="24"/>
          <a:stretch/>
        </p:blipFill>
        <p:spPr>
          <a:xfrm>
            <a:off x="0" y="1971900"/>
            <a:ext cx="9144001" cy="48861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07;g26625a78ad2_0_433">
            <a:extLst>
              <a:ext uri="{FF2B5EF4-FFF2-40B4-BE49-F238E27FC236}">
                <a16:creationId xmlns:a16="http://schemas.microsoft.com/office/drawing/2014/main" id="{275A1419-47EA-37FA-FFCE-E7996D6FDD9E}"/>
              </a:ext>
            </a:extLst>
          </p:cNvPr>
          <p:cNvSpPr txBox="1"/>
          <p:nvPr/>
        </p:nvSpPr>
        <p:spPr>
          <a:xfrm>
            <a:off x="2110949" y="1249350"/>
            <a:ext cx="4922100" cy="30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nter"/>
              </a:rPr>
              <a:t>Capable</a:t>
            </a:r>
            <a:r>
              <a:rPr lang="en-US" b="1" i="0" u="none" strike="noStrike" cap="none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nter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nter"/>
              </a:rPr>
              <a:t>of creating personalized learning paths.</a:t>
            </a:r>
            <a:endParaRPr sz="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Google Shape;409;g26625a78ad2_0_433">
            <a:extLst>
              <a:ext uri="{FF2B5EF4-FFF2-40B4-BE49-F238E27FC236}">
                <a16:creationId xmlns:a16="http://schemas.microsoft.com/office/drawing/2014/main" id="{8E42FB37-F7DE-30D4-6922-A099DC7F2839}"/>
              </a:ext>
            </a:extLst>
          </p:cNvPr>
          <p:cNvSpPr txBox="1"/>
          <p:nvPr/>
        </p:nvSpPr>
        <p:spPr>
          <a:xfrm>
            <a:off x="1470749" y="2442051"/>
            <a:ext cx="6202500" cy="30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nter"/>
              </a:rPr>
              <a:t>Experiential</a:t>
            </a:r>
            <a:r>
              <a:rPr lang="en-US" b="1" i="0" u="none" strike="noStrike" cap="none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nter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nter"/>
              </a:rPr>
              <a:t>and allow learners to practice work placed tasks.</a:t>
            </a:r>
            <a:endParaRPr sz="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6625a78ad2_0_395"/>
          <p:cNvSpPr/>
          <p:nvPr/>
        </p:nvSpPr>
        <p:spPr>
          <a:xfrm>
            <a:off x="0" y="0"/>
            <a:ext cx="9144000" cy="77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g26625a78ad2_0_395"/>
          <p:cNvSpPr txBox="1"/>
          <p:nvPr/>
        </p:nvSpPr>
        <p:spPr>
          <a:xfrm>
            <a:off x="1011475" y="329398"/>
            <a:ext cx="1806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baseline="30000">
                <a:solidFill>
                  <a:srgbClr val="B7B7B7"/>
                </a:solidFill>
                <a:latin typeface="Verdana"/>
                <a:ea typeface="Verdana"/>
                <a:cs typeface="Verdana"/>
                <a:sym typeface="Verdana"/>
              </a:rPr>
              <a:t>THE 5 BIG TRENDS</a:t>
            </a:r>
            <a:endParaRPr sz="1400" b="1" i="0" u="none" strike="noStrike" cap="none">
              <a:solidFill>
                <a:srgbClr val="B7B7B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5" name="Google Shape;365;g26625a78ad2_0_395"/>
          <p:cNvSpPr txBox="1"/>
          <p:nvPr/>
        </p:nvSpPr>
        <p:spPr>
          <a:xfrm>
            <a:off x="3347550" y="329400"/>
            <a:ext cx="2366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baseline="30000">
                <a:solidFill>
                  <a:srgbClr val="CCCCCC"/>
                </a:solidFill>
                <a:latin typeface="Verdana"/>
                <a:ea typeface="Verdana"/>
                <a:cs typeface="Verdana"/>
                <a:sym typeface="Verdana"/>
              </a:rPr>
              <a:t>5 MOST COMMON COMPLAINTS</a:t>
            </a:r>
            <a:endParaRPr sz="1400" b="1" i="0" u="none" strike="noStrike" cap="none">
              <a:solidFill>
                <a:srgbClr val="CCCC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6" name="Google Shape;366;g26625a78ad2_0_395"/>
          <p:cNvSpPr txBox="1"/>
          <p:nvPr/>
        </p:nvSpPr>
        <p:spPr>
          <a:xfrm>
            <a:off x="5933525" y="329400"/>
            <a:ext cx="2199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baseline="300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5 KEY QUESTIONS</a:t>
            </a:r>
            <a:endParaRPr sz="1400" b="1" i="0" u="none" strike="noStrike" cap="none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7" name="Google Shape;367;g26625a78ad2_0_395"/>
          <p:cNvSpPr/>
          <p:nvPr/>
        </p:nvSpPr>
        <p:spPr>
          <a:xfrm>
            <a:off x="0" y="6515650"/>
            <a:ext cx="9144000" cy="40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8" name="Google Shape;368;g26625a78ad2_0_395"/>
          <p:cNvPicPr preferRelativeResize="0"/>
          <p:nvPr/>
        </p:nvPicPr>
        <p:blipFill rotWithShape="1">
          <a:blip r:embed="rId3">
            <a:alphaModFix/>
          </a:blip>
          <a:srcRect l="8858" b="80196"/>
          <a:stretch/>
        </p:blipFill>
        <p:spPr>
          <a:xfrm>
            <a:off x="0" y="765300"/>
            <a:ext cx="9144001" cy="1206601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g26625a78ad2_0_395"/>
          <p:cNvSpPr/>
          <p:nvPr/>
        </p:nvSpPr>
        <p:spPr>
          <a:xfrm>
            <a:off x="6945125" y="5446850"/>
            <a:ext cx="2199000" cy="120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0" name="Google Shape;370;g26625a78ad2_0_395"/>
          <p:cNvPicPr preferRelativeResize="0"/>
          <p:nvPr/>
        </p:nvPicPr>
        <p:blipFill rotWithShape="1">
          <a:blip r:embed="rId3">
            <a:alphaModFix amt="90000"/>
          </a:blip>
          <a:srcRect l="8858" t="19786" b="60409"/>
          <a:stretch/>
        </p:blipFill>
        <p:spPr>
          <a:xfrm>
            <a:off x="0" y="1971900"/>
            <a:ext cx="9144001" cy="120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g26625a78ad2_0_395"/>
          <p:cNvPicPr preferRelativeResize="0"/>
          <p:nvPr/>
        </p:nvPicPr>
        <p:blipFill rotWithShape="1">
          <a:blip r:embed="rId3">
            <a:alphaModFix amt="81000"/>
          </a:blip>
          <a:srcRect l="8858" t="39519" b="90"/>
          <a:stretch/>
        </p:blipFill>
        <p:spPr>
          <a:xfrm>
            <a:off x="0" y="3178500"/>
            <a:ext cx="9144001" cy="36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07;g26625a78ad2_0_433">
            <a:extLst>
              <a:ext uri="{FF2B5EF4-FFF2-40B4-BE49-F238E27FC236}">
                <a16:creationId xmlns:a16="http://schemas.microsoft.com/office/drawing/2014/main" id="{3F50BF86-55B8-EB41-B845-827491970710}"/>
              </a:ext>
            </a:extLst>
          </p:cNvPr>
          <p:cNvSpPr txBox="1"/>
          <p:nvPr/>
        </p:nvSpPr>
        <p:spPr>
          <a:xfrm>
            <a:off x="2110949" y="1249350"/>
            <a:ext cx="4922100" cy="30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nter"/>
              </a:rPr>
              <a:t>Capable</a:t>
            </a:r>
            <a:r>
              <a:rPr lang="en-US" b="1" i="0" u="none" strike="noStrike" cap="none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nter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nter"/>
              </a:rPr>
              <a:t>of creating personalized learning paths.</a:t>
            </a:r>
            <a:endParaRPr sz="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Google Shape;409;g26625a78ad2_0_433">
            <a:extLst>
              <a:ext uri="{FF2B5EF4-FFF2-40B4-BE49-F238E27FC236}">
                <a16:creationId xmlns:a16="http://schemas.microsoft.com/office/drawing/2014/main" id="{2F98CDB0-6C10-379E-8085-D240B39E12BD}"/>
              </a:ext>
            </a:extLst>
          </p:cNvPr>
          <p:cNvSpPr txBox="1"/>
          <p:nvPr/>
        </p:nvSpPr>
        <p:spPr>
          <a:xfrm>
            <a:off x="1470749" y="2442051"/>
            <a:ext cx="6202500" cy="30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nter"/>
              </a:rPr>
              <a:t>Experiential</a:t>
            </a:r>
            <a:r>
              <a:rPr lang="en-US" b="1" i="0" u="none" strike="noStrike" cap="none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nter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nter"/>
              </a:rPr>
              <a:t>and allow learners to practice work placed tasks.</a:t>
            </a:r>
            <a:endParaRPr sz="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Google Shape;410;g26625a78ad2_0_433">
            <a:extLst>
              <a:ext uri="{FF2B5EF4-FFF2-40B4-BE49-F238E27FC236}">
                <a16:creationId xmlns:a16="http://schemas.microsoft.com/office/drawing/2014/main" id="{AA72C436-A392-B936-CC68-3EB5B563C544}"/>
              </a:ext>
            </a:extLst>
          </p:cNvPr>
          <p:cNvSpPr txBox="1"/>
          <p:nvPr/>
        </p:nvSpPr>
        <p:spPr>
          <a:xfrm>
            <a:off x="892949" y="3528307"/>
            <a:ext cx="7358100" cy="49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nter"/>
              </a:rPr>
              <a:t>Focused</a:t>
            </a:r>
            <a:r>
              <a:rPr lang="en-US" b="1" i="0" u="none" strike="noStrike" cap="none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nter"/>
              </a:rPr>
              <a:t> </a:t>
            </a:r>
            <a:r>
              <a:rPr lang="en-US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nter"/>
              </a:rPr>
              <a:t>on precise learning objectives rather than numerous objectives all at one.</a:t>
            </a:r>
            <a:endParaRPr sz="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b129244633_0_19"/>
          <p:cNvSpPr txBox="1"/>
          <p:nvPr/>
        </p:nvSpPr>
        <p:spPr>
          <a:xfrm>
            <a:off x="304850" y="2814150"/>
            <a:ext cx="6171300" cy="12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2757"/>
              </a:lnSpc>
              <a:spcBef>
                <a:spcPts val="0"/>
              </a:spcBef>
              <a:spcAft>
                <a:spcPts val="0"/>
              </a:spcAft>
              <a:buClr>
                <a:srgbClr val="27F6BA"/>
              </a:buClr>
              <a:buSzPts val="4860"/>
              <a:buFont typeface="Helvetica Neue Light"/>
              <a:buNone/>
            </a:pPr>
            <a:r>
              <a:rPr lang="en-US" sz="4200" b="1" dirty="0">
                <a:solidFill>
                  <a:schemeClr val="lt1"/>
                </a:solidFill>
              </a:rPr>
              <a:t>Facilitators</a:t>
            </a:r>
            <a:endParaRPr sz="4200" dirty="0">
              <a:solidFill>
                <a:schemeClr val="lt1"/>
              </a:solidFill>
            </a:endParaRPr>
          </a:p>
        </p:txBody>
      </p:sp>
      <p:sp>
        <p:nvSpPr>
          <p:cNvPr id="39" name="Google Shape;39;g2b129244633_0_19"/>
          <p:cNvSpPr txBox="1"/>
          <p:nvPr/>
        </p:nvSpPr>
        <p:spPr>
          <a:xfrm>
            <a:off x="334675" y="3897600"/>
            <a:ext cx="3044251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</a:pPr>
            <a:r>
              <a:rPr lang="en-US" dirty="0">
                <a:solidFill>
                  <a:srgbClr val="FFFFFF"/>
                </a:solidFill>
              </a:rPr>
              <a:t>Top 5 Trends Disrupting the Future of Learning</a:t>
            </a:r>
            <a:endParaRPr sz="1400" i="0" u="none" strike="noStrike" cap="none" dirty="0">
              <a:solidFill>
                <a:srgbClr val="FFFFFF"/>
              </a:solidFill>
            </a:endParaRPr>
          </a:p>
        </p:txBody>
      </p:sp>
      <p:sp>
        <p:nvSpPr>
          <p:cNvPr id="40" name="Google Shape;40;g2b129244633_0_19"/>
          <p:cNvSpPr/>
          <p:nvPr/>
        </p:nvSpPr>
        <p:spPr>
          <a:xfrm>
            <a:off x="3796200" y="9425"/>
            <a:ext cx="1687200" cy="36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AAF37C7-20F7-1107-E9AD-07FD5BD02D6E}"/>
              </a:ext>
            </a:extLst>
          </p:cNvPr>
          <p:cNvGrpSpPr/>
          <p:nvPr/>
        </p:nvGrpSpPr>
        <p:grpSpPr>
          <a:xfrm>
            <a:off x="5453647" y="4120706"/>
            <a:ext cx="1229701" cy="1236718"/>
            <a:chOff x="7165465" y="3415899"/>
            <a:chExt cx="1229701" cy="123671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9D2BD79-8E67-3674-F4BC-52DB04650BA2}"/>
                </a:ext>
              </a:extLst>
            </p:cNvPr>
            <p:cNvGrpSpPr/>
            <p:nvPr/>
          </p:nvGrpSpPr>
          <p:grpSpPr>
            <a:xfrm>
              <a:off x="7178566" y="3429000"/>
              <a:ext cx="1216600" cy="1223617"/>
              <a:chOff x="7178566" y="3429000"/>
              <a:chExt cx="1216600" cy="1223617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A5C2C8FF-942A-B36E-1173-431D4FCE747E}"/>
                  </a:ext>
                </a:extLst>
              </p:cNvPr>
              <p:cNvSpPr/>
              <p:nvPr/>
            </p:nvSpPr>
            <p:spPr>
              <a:xfrm>
                <a:off x="7178566" y="3429000"/>
                <a:ext cx="1216600" cy="1216600"/>
              </a:xfrm>
              <a:prstGeom prst="ellipse">
                <a:avLst/>
              </a:prstGeom>
              <a:solidFill>
                <a:srgbClr val="08417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" name="Picture 4" descr="A white letter o and a black background&#10;&#10;Description automatically generated">
                <a:extLst>
                  <a:ext uri="{FF2B5EF4-FFF2-40B4-BE49-F238E27FC236}">
                    <a16:creationId xmlns:a16="http://schemas.microsoft.com/office/drawing/2014/main" id="{0A2644F3-B8A3-E324-B2B8-E385B0970A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1611" t="-13387" r="12637" b="-88047"/>
              <a:stretch/>
            </p:blipFill>
            <p:spPr>
              <a:xfrm>
                <a:off x="7178566" y="3435082"/>
                <a:ext cx="1216600" cy="1217535"/>
              </a:xfrm>
              <a:prstGeom prst="ellipse">
                <a:avLst/>
              </a:prstGeom>
            </p:spPr>
          </p:pic>
        </p:grpSp>
        <p:pic>
          <p:nvPicPr>
            <p:cNvPr id="2" name="Google Shape;418;p35">
              <a:extLst>
                <a:ext uri="{FF2B5EF4-FFF2-40B4-BE49-F238E27FC236}">
                  <a16:creationId xmlns:a16="http://schemas.microsoft.com/office/drawing/2014/main" id="{F158E4A9-EC8A-96DE-923D-923FE9B5554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18872" t="10642" r="13332" b="44171"/>
            <a:stretch/>
          </p:blipFill>
          <p:spPr>
            <a:xfrm>
              <a:off x="7165465" y="3415899"/>
              <a:ext cx="1229701" cy="1229701"/>
            </a:xfrm>
            <a:prstGeom prst="ellipse">
              <a:avLst/>
            </a:prstGeom>
            <a:noFill/>
            <a:ln>
              <a:noFill/>
            </a:ln>
          </p:spPr>
        </p:pic>
      </p:grpSp>
      <p:sp>
        <p:nvSpPr>
          <p:cNvPr id="9" name="Google Shape;30;p1">
            <a:extLst>
              <a:ext uri="{FF2B5EF4-FFF2-40B4-BE49-F238E27FC236}">
                <a16:creationId xmlns:a16="http://schemas.microsoft.com/office/drawing/2014/main" id="{05DF3BD2-0FC0-4484-A90C-20213B340DC0}"/>
              </a:ext>
            </a:extLst>
          </p:cNvPr>
          <p:cNvSpPr txBox="1"/>
          <p:nvPr/>
        </p:nvSpPr>
        <p:spPr>
          <a:xfrm>
            <a:off x="7033697" y="2884763"/>
            <a:ext cx="133758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baseline="3000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Tia Williams</a:t>
            </a:r>
            <a:endParaRPr lang="en-US" sz="1800" b="1" i="0" u="none" strike="noStrike" cap="none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26" name="Picture 2" descr="Profile photo for Tia Williams">
            <a:extLst>
              <a:ext uri="{FF2B5EF4-FFF2-40B4-BE49-F238E27FC236}">
                <a16:creationId xmlns:a16="http://schemas.microsoft.com/office/drawing/2014/main" id="{70055E29-1227-A391-25C0-13A9D443B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58" y="2536446"/>
            <a:ext cx="1229701" cy="122970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Google Shape;187;g2b129244633_0_8">
            <a:extLst>
              <a:ext uri="{FF2B5EF4-FFF2-40B4-BE49-F238E27FC236}">
                <a16:creationId xmlns:a16="http://schemas.microsoft.com/office/drawing/2014/main" id="{92094C8F-25DB-1A42-FD24-0136E09DC127}"/>
              </a:ext>
            </a:extLst>
          </p:cNvPr>
          <p:cNvCxnSpPr>
            <a:cxnSpLocks/>
          </p:cNvCxnSpPr>
          <p:nvPr/>
        </p:nvCxnSpPr>
        <p:spPr>
          <a:xfrm flipV="1">
            <a:off x="6914574" y="2786718"/>
            <a:ext cx="0" cy="794688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Google Shape;30;p1">
            <a:extLst>
              <a:ext uri="{FF2B5EF4-FFF2-40B4-BE49-F238E27FC236}">
                <a16:creationId xmlns:a16="http://schemas.microsoft.com/office/drawing/2014/main" id="{E0F38082-2816-97ED-0233-53B4702C8116}"/>
              </a:ext>
            </a:extLst>
          </p:cNvPr>
          <p:cNvSpPr txBox="1"/>
          <p:nvPr/>
        </p:nvSpPr>
        <p:spPr>
          <a:xfrm>
            <a:off x="7033696" y="3143911"/>
            <a:ext cx="1868564" cy="50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aseline="30000" dirty="0">
                <a:solidFill>
                  <a:schemeClr val="bg1">
                    <a:lumMod val="95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SVP, Content Operations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aseline="30000" dirty="0">
                <a:solidFill>
                  <a:schemeClr val="bg1">
                    <a:lumMod val="95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Corporate Finance Institute </a:t>
            </a:r>
            <a:endParaRPr lang="en-US" sz="1600" i="0" u="none" strike="noStrike" cap="none" dirty="0">
              <a:solidFill>
                <a:schemeClr val="bg1">
                  <a:lumMod val="95000"/>
                </a:schemeClr>
              </a:solidFill>
              <a:latin typeface="+mj-lt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30;p1">
            <a:extLst>
              <a:ext uri="{FF2B5EF4-FFF2-40B4-BE49-F238E27FC236}">
                <a16:creationId xmlns:a16="http://schemas.microsoft.com/office/drawing/2014/main" id="{4AAAF6BF-F494-036F-3BF1-F4D4ACCD9EFC}"/>
              </a:ext>
            </a:extLst>
          </p:cNvPr>
          <p:cNvSpPr txBox="1"/>
          <p:nvPr/>
        </p:nvSpPr>
        <p:spPr>
          <a:xfrm>
            <a:off x="7033697" y="4469853"/>
            <a:ext cx="186855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baseline="3000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Scott Powell</a:t>
            </a:r>
            <a:endParaRPr lang="en-US" sz="1800" b="1" i="0" u="none" strike="noStrike" cap="none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6" name="Google Shape;187;g2b129244633_0_8">
            <a:extLst>
              <a:ext uri="{FF2B5EF4-FFF2-40B4-BE49-F238E27FC236}">
                <a16:creationId xmlns:a16="http://schemas.microsoft.com/office/drawing/2014/main" id="{571B634E-3296-AB32-4B78-5B504B26BB29}"/>
              </a:ext>
            </a:extLst>
          </p:cNvPr>
          <p:cNvCxnSpPr>
            <a:cxnSpLocks/>
          </p:cNvCxnSpPr>
          <p:nvPr/>
        </p:nvCxnSpPr>
        <p:spPr>
          <a:xfrm flipV="1">
            <a:off x="6914574" y="4371808"/>
            <a:ext cx="0" cy="794688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Google Shape;30;p1">
            <a:extLst>
              <a:ext uri="{FF2B5EF4-FFF2-40B4-BE49-F238E27FC236}">
                <a16:creationId xmlns:a16="http://schemas.microsoft.com/office/drawing/2014/main" id="{C72E3EB2-F975-00DB-36F1-874423C27997}"/>
              </a:ext>
            </a:extLst>
          </p:cNvPr>
          <p:cNvSpPr txBox="1"/>
          <p:nvPr/>
        </p:nvSpPr>
        <p:spPr>
          <a:xfrm>
            <a:off x="7033696" y="4729001"/>
            <a:ext cx="1868564" cy="50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aseline="30000" dirty="0">
                <a:solidFill>
                  <a:schemeClr val="bg1">
                    <a:lumMod val="95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Chief Content Officer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0" u="none" strike="noStrike" cap="none" baseline="30000" dirty="0">
                <a:solidFill>
                  <a:schemeClr val="bg1">
                    <a:lumMod val="95000"/>
                  </a:schemeClr>
                </a:solidFill>
                <a:latin typeface="+mj-lt"/>
                <a:ea typeface="Verdana"/>
                <a:cs typeface="Verdana"/>
                <a:sym typeface="Verdana"/>
              </a:rPr>
              <a:t>Corporate Finance Institute</a:t>
            </a:r>
            <a:endParaRPr lang="en-US" sz="1600" i="0" u="none" strike="noStrike" cap="none" dirty="0">
              <a:solidFill>
                <a:schemeClr val="bg1">
                  <a:lumMod val="95000"/>
                </a:schemeClr>
              </a:solidFill>
              <a:latin typeface="+mj-lt"/>
              <a:ea typeface="Verdana"/>
              <a:cs typeface="Verdana"/>
              <a:sym typeface="Verdana"/>
            </a:endParaRPr>
          </a:p>
        </p:txBody>
      </p:sp>
      <p:pic>
        <p:nvPicPr>
          <p:cNvPr id="8" name="Picture 7" descr="A blue and white letters on a black background&#10;&#10;Description automatically generated">
            <a:extLst>
              <a:ext uri="{FF2B5EF4-FFF2-40B4-BE49-F238E27FC236}">
                <a16:creationId xmlns:a16="http://schemas.microsoft.com/office/drawing/2014/main" id="{0C3FA32A-EA80-E2F7-F992-9079CC6D9A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8049" y="6348935"/>
            <a:ext cx="1185999" cy="38742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6625a78ad2_0_414"/>
          <p:cNvSpPr/>
          <p:nvPr/>
        </p:nvSpPr>
        <p:spPr>
          <a:xfrm>
            <a:off x="0" y="0"/>
            <a:ext cx="9144000" cy="77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g26625a78ad2_0_414"/>
          <p:cNvSpPr txBox="1"/>
          <p:nvPr/>
        </p:nvSpPr>
        <p:spPr>
          <a:xfrm>
            <a:off x="1011475" y="329398"/>
            <a:ext cx="1806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baseline="30000">
                <a:solidFill>
                  <a:srgbClr val="B7B7B7"/>
                </a:solidFill>
                <a:latin typeface="Verdana"/>
                <a:ea typeface="Verdana"/>
                <a:cs typeface="Verdana"/>
                <a:sym typeface="Verdana"/>
              </a:rPr>
              <a:t>THE 5 BIG TRENDS</a:t>
            </a:r>
            <a:endParaRPr sz="1400" b="1" i="0" u="none" strike="noStrike" cap="none">
              <a:solidFill>
                <a:srgbClr val="B7B7B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1" name="Google Shape;381;g26625a78ad2_0_414"/>
          <p:cNvSpPr txBox="1"/>
          <p:nvPr/>
        </p:nvSpPr>
        <p:spPr>
          <a:xfrm>
            <a:off x="3347550" y="329400"/>
            <a:ext cx="2366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baseline="30000">
                <a:solidFill>
                  <a:srgbClr val="CCCCCC"/>
                </a:solidFill>
                <a:latin typeface="Verdana"/>
                <a:ea typeface="Verdana"/>
                <a:cs typeface="Verdana"/>
                <a:sym typeface="Verdana"/>
              </a:rPr>
              <a:t>5 MOST COMMON COMPLAINTS</a:t>
            </a:r>
            <a:endParaRPr sz="1400" b="1" i="0" u="none" strike="noStrike" cap="none">
              <a:solidFill>
                <a:srgbClr val="CCCC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2" name="Google Shape;382;g26625a78ad2_0_414"/>
          <p:cNvSpPr txBox="1"/>
          <p:nvPr/>
        </p:nvSpPr>
        <p:spPr>
          <a:xfrm>
            <a:off x="5933525" y="329400"/>
            <a:ext cx="2199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baseline="300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5 KEY QUESTIONS</a:t>
            </a:r>
            <a:endParaRPr sz="1400" b="1" i="0" u="none" strike="noStrike" cap="none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3" name="Google Shape;383;g26625a78ad2_0_414"/>
          <p:cNvSpPr/>
          <p:nvPr/>
        </p:nvSpPr>
        <p:spPr>
          <a:xfrm>
            <a:off x="0" y="6515650"/>
            <a:ext cx="9144000" cy="40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4" name="Google Shape;384;g26625a78ad2_0_414"/>
          <p:cNvPicPr preferRelativeResize="0"/>
          <p:nvPr/>
        </p:nvPicPr>
        <p:blipFill rotWithShape="1">
          <a:blip r:embed="rId3">
            <a:alphaModFix/>
          </a:blip>
          <a:srcRect l="8858" b="80196"/>
          <a:stretch/>
        </p:blipFill>
        <p:spPr>
          <a:xfrm>
            <a:off x="0" y="765300"/>
            <a:ext cx="9144001" cy="1206601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g26625a78ad2_0_414"/>
          <p:cNvSpPr/>
          <p:nvPr/>
        </p:nvSpPr>
        <p:spPr>
          <a:xfrm>
            <a:off x="6945125" y="5446850"/>
            <a:ext cx="2199000" cy="120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6" name="Google Shape;386;g26625a78ad2_0_414"/>
          <p:cNvPicPr preferRelativeResize="0"/>
          <p:nvPr/>
        </p:nvPicPr>
        <p:blipFill rotWithShape="1">
          <a:blip r:embed="rId3">
            <a:alphaModFix amt="90000"/>
          </a:blip>
          <a:srcRect l="8858" t="19786" b="60409"/>
          <a:stretch/>
        </p:blipFill>
        <p:spPr>
          <a:xfrm>
            <a:off x="0" y="1971900"/>
            <a:ext cx="9144001" cy="120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g26625a78ad2_0_414"/>
          <p:cNvPicPr preferRelativeResize="0"/>
          <p:nvPr/>
        </p:nvPicPr>
        <p:blipFill rotWithShape="1">
          <a:blip r:embed="rId3">
            <a:alphaModFix amt="81000"/>
          </a:blip>
          <a:srcRect l="8858" t="39518" b="40677"/>
          <a:stretch/>
        </p:blipFill>
        <p:spPr>
          <a:xfrm>
            <a:off x="0" y="3178500"/>
            <a:ext cx="9144001" cy="120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g26625a78ad2_0_414"/>
          <p:cNvPicPr preferRelativeResize="0"/>
          <p:nvPr/>
        </p:nvPicPr>
        <p:blipFill rotWithShape="1">
          <a:blip r:embed="rId3">
            <a:alphaModFix amt="71000"/>
          </a:blip>
          <a:srcRect l="8858" t="59253"/>
          <a:stretch/>
        </p:blipFill>
        <p:spPr>
          <a:xfrm>
            <a:off x="0" y="4385113"/>
            <a:ext cx="9144001" cy="24825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07;g26625a78ad2_0_433">
            <a:extLst>
              <a:ext uri="{FF2B5EF4-FFF2-40B4-BE49-F238E27FC236}">
                <a16:creationId xmlns:a16="http://schemas.microsoft.com/office/drawing/2014/main" id="{6DEDD166-1822-5F38-953C-23AD0B94AED4}"/>
              </a:ext>
            </a:extLst>
          </p:cNvPr>
          <p:cNvSpPr txBox="1"/>
          <p:nvPr/>
        </p:nvSpPr>
        <p:spPr>
          <a:xfrm>
            <a:off x="2110949" y="1249350"/>
            <a:ext cx="4922100" cy="30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nter"/>
              </a:rPr>
              <a:t>Capable</a:t>
            </a:r>
            <a:r>
              <a:rPr lang="en-US" b="1" i="0" u="none" strike="noStrike" cap="none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nter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nter"/>
              </a:rPr>
              <a:t>of creating personalized learning paths.</a:t>
            </a:r>
            <a:endParaRPr sz="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Google Shape;409;g26625a78ad2_0_433">
            <a:extLst>
              <a:ext uri="{FF2B5EF4-FFF2-40B4-BE49-F238E27FC236}">
                <a16:creationId xmlns:a16="http://schemas.microsoft.com/office/drawing/2014/main" id="{1493CFA0-AEA6-DE2F-3D65-4B53355793A8}"/>
              </a:ext>
            </a:extLst>
          </p:cNvPr>
          <p:cNvSpPr txBox="1"/>
          <p:nvPr/>
        </p:nvSpPr>
        <p:spPr>
          <a:xfrm>
            <a:off x="1470749" y="2442051"/>
            <a:ext cx="6202500" cy="30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nter"/>
              </a:rPr>
              <a:t>Experiential</a:t>
            </a:r>
            <a:r>
              <a:rPr lang="en-US" b="1" i="0" u="none" strike="noStrike" cap="none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nter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nter"/>
              </a:rPr>
              <a:t>and allow learners to practice work placed tasks.</a:t>
            </a:r>
            <a:endParaRPr sz="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Google Shape;410;g26625a78ad2_0_433">
            <a:extLst>
              <a:ext uri="{FF2B5EF4-FFF2-40B4-BE49-F238E27FC236}">
                <a16:creationId xmlns:a16="http://schemas.microsoft.com/office/drawing/2014/main" id="{EF1FC979-5B5E-3FB9-1F79-C91EC9EC2DB0}"/>
              </a:ext>
            </a:extLst>
          </p:cNvPr>
          <p:cNvSpPr txBox="1"/>
          <p:nvPr/>
        </p:nvSpPr>
        <p:spPr>
          <a:xfrm>
            <a:off x="892949" y="3528307"/>
            <a:ext cx="7358100" cy="49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nter"/>
              </a:rPr>
              <a:t>Focused</a:t>
            </a:r>
            <a:r>
              <a:rPr lang="en-US" b="1" i="0" u="none" strike="noStrike" cap="none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nter"/>
              </a:rPr>
              <a:t> </a:t>
            </a:r>
            <a:r>
              <a:rPr lang="en-US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nter"/>
              </a:rPr>
              <a:t>on precise learning objectives rather than numerous objectives all at one.</a:t>
            </a:r>
            <a:endParaRPr sz="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Google Shape;411;g26625a78ad2_0_433">
            <a:extLst>
              <a:ext uri="{FF2B5EF4-FFF2-40B4-BE49-F238E27FC236}">
                <a16:creationId xmlns:a16="http://schemas.microsoft.com/office/drawing/2014/main" id="{3C3277A8-065A-248A-8267-AA0BE53806B3}"/>
              </a:ext>
            </a:extLst>
          </p:cNvPr>
          <p:cNvSpPr txBox="1"/>
          <p:nvPr/>
        </p:nvSpPr>
        <p:spPr>
          <a:xfrm>
            <a:off x="1413149" y="4811589"/>
            <a:ext cx="6317700" cy="30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nter"/>
              </a:rPr>
              <a:t>Highly</a:t>
            </a:r>
            <a:r>
              <a:rPr lang="en-US" b="1" i="0" u="none" strike="noStrike" cap="none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nter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nter"/>
              </a:rPr>
              <a:t>engaging for learners.</a:t>
            </a:r>
            <a:endParaRPr sz="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6625a78ad2_0_433"/>
          <p:cNvSpPr/>
          <p:nvPr/>
        </p:nvSpPr>
        <p:spPr>
          <a:xfrm>
            <a:off x="0" y="0"/>
            <a:ext cx="9144000" cy="77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g26625a78ad2_0_433"/>
          <p:cNvSpPr txBox="1"/>
          <p:nvPr/>
        </p:nvSpPr>
        <p:spPr>
          <a:xfrm>
            <a:off x="1011475" y="329398"/>
            <a:ext cx="1806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baseline="30000">
                <a:solidFill>
                  <a:srgbClr val="B7B7B7"/>
                </a:solidFill>
                <a:latin typeface="Verdana"/>
                <a:ea typeface="Verdana"/>
                <a:cs typeface="Verdana"/>
                <a:sym typeface="Verdana"/>
              </a:rPr>
              <a:t>THE 5 BIG TRENDS</a:t>
            </a:r>
            <a:endParaRPr sz="1400" b="1" i="0" u="none" strike="noStrike" cap="none">
              <a:solidFill>
                <a:srgbClr val="B7B7B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9" name="Google Shape;399;g26625a78ad2_0_433"/>
          <p:cNvSpPr txBox="1"/>
          <p:nvPr/>
        </p:nvSpPr>
        <p:spPr>
          <a:xfrm>
            <a:off x="3347550" y="329400"/>
            <a:ext cx="2366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baseline="30000">
                <a:solidFill>
                  <a:srgbClr val="CCCCCC"/>
                </a:solidFill>
                <a:latin typeface="Verdana"/>
                <a:ea typeface="Verdana"/>
                <a:cs typeface="Verdana"/>
                <a:sym typeface="Verdana"/>
              </a:rPr>
              <a:t>5 MOST COMMON COMPLAINTS</a:t>
            </a:r>
            <a:endParaRPr sz="1400" b="1" i="0" u="none" strike="noStrike" cap="none">
              <a:solidFill>
                <a:srgbClr val="CCCC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0" name="Google Shape;400;g26625a78ad2_0_433"/>
          <p:cNvSpPr txBox="1"/>
          <p:nvPr/>
        </p:nvSpPr>
        <p:spPr>
          <a:xfrm>
            <a:off x="5933525" y="329400"/>
            <a:ext cx="2199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baseline="300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5 KEY QUESTIONS</a:t>
            </a:r>
            <a:endParaRPr sz="1400" b="1" i="0" u="none" strike="noStrike" cap="none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1" name="Google Shape;401;g26625a78ad2_0_433"/>
          <p:cNvSpPr/>
          <p:nvPr/>
        </p:nvSpPr>
        <p:spPr>
          <a:xfrm>
            <a:off x="0" y="6515650"/>
            <a:ext cx="9144000" cy="40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2" name="Google Shape;402;g26625a78ad2_0_433"/>
          <p:cNvPicPr preferRelativeResize="0"/>
          <p:nvPr/>
        </p:nvPicPr>
        <p:blipFill rotWithShape="1">
          <a:blip r:embed="rId3">
            <a:alphaModFix/>
          </a:blip>
          <a:srcRect l="8858" b="80196"/>
          <a:stretch/>
        </p:blipFill>
        <p:spPr>
          <a:xfrm>
            <a:off x="0" y="765300"/>
            <a:ext cx="9144001" cy="1206601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g26625a78ad2_0_433"/>
          <p:cNvSpPr/>
          <p:nvPr/>
        </p:nvSpPr>
        <p:spPr>
          <a:xfrm>
            <a:off x="6945125" y="5446850"/>
            <a:ext cx="2199000" cy="120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4" name="Google Shape;404;g26625a78ad2_0_433"/>
          <p:cNvPicPr preferRelativeResize="0"/>
          <p:nvPr/>
        </p:nvPicPr>
        <p:blipFill rotWithShape="1">
          <a:blip r:embed="rId3">
            <a:alphaModFix amt="90000"/>
          </a:blip>
          <a:srcRect l="8858" t="19786" b="60409"/>
          <a:stretch/>
        </p:blipFill>
        <p:spPr>
          <a:xfrm>
            <a:off x="0" y="1971900"/>
            <a:ext cx="9144001" cy="120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g26625a78ad2_0_433"/>
          <p:cNvPicPr preferRelativeResize="0"/>
          <p:nvPr/>
        </p:nvPicPr>
        <p:blipFill rotWithShape="1">
          <a:blip r:embed="rId3">
            <a:alphaModFix amt="81000"/>
          </a:blip>
          <a:srcRect l="8858" t="39518" b="40677"/>
          <a:stretch/>
        </p:blipFill>
        <p:spPr>
          <a:xfrm>
            <a:off x="0" y="3178500"/>
            <a:ext cx="9144001" cy="120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g26625a78ad2_0_433"/>
          <p:cNvPicPr preferRelativeResize="0"/>
          <p:nvPr/>
        </p:nvPicPr>
        <p:blipFill rotWithShape="1">
          <a:blip r:embed="rId3">
            <a:alphaModFix amt="71000"/>
          </a:blip>
          <a:srcRect l="8858" t="59253" b="20942"/>
          <a:stretch/>
        </p:blipFill>
        <p:spPr>
          <a:xfrm>
            <a:off x="0" y="4385088"/>
            <a:ext cx="9144001" cy="1206601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g26625a78ad2_0_433"/>
          <p:cNvSpPr txBox="1"/>
          <p:nvPr/>
        </p:nvSpPr>
        <p:spPr>
          <a:xfrm>
            <a:off x="2110949" y="1249350"/>
            <a:ext cx="4922100" cy="30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nter"/>
              </a:rPr>
              <a:t>Capable</a:t>
            </a:r>
            <a:r>
              <a:rPr lang="en-US" b="1" i="0" u="none" strike="noStrike" cap="none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nter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nter"/>
              </a:rPr>
              <a:t>of creating personalized learning paths.</a:t>
            </a:r>
            <a:endParaRPr sz="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8" name="Google Shape;408;g26625a78ad2_0_433"/>
          <p:cNvPicPr preferRelativeResize="0"/>
          <p:nvPr/>
        </p:nvPicPr>
        <p:blipFill rotWithShape="1">
          <a:blip r:embed="rId3">
            <a:alphaModFix amt="61000"/>
          </a:blip>
          <a:srcRect l="8858" t="78987" b="-730"/>
          <a:stretch/>
        </p:blipFill>
        <p:spPr>
          <a:xfrm>
            <a:off x="0" y="5591700"/>
            <a:ext cx="9144001" cy="1324751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g26625a78ad2_0_433"/>
          <p:cNvSpPr txBox="1"/>
          <p:nvPr/>
        </p:nvSpPr>
        <p:spPr>
          <a:xfrm>
            <a:off x="1470749" y="2442051"/>
            <a:ext cx="6202500" cy="30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nter"/>
              </a:rPr>
              <a:t>Experiential</a:t>
            </a:r>
            <a:r>
              <a:rPr lang="en-US" b="1" i="0" u="none" strike="noStrike" cap="none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nter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nter"/>
              </a:rPr>
              <a:t>and allow learners to practice work placed tasks.</a:t>
            </a:r>
            <a:endParaRPr sz="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0" name="Google Shape;410;g26625a78ad2_0_433"/>
          <p:cNvSpPr txBox="1"/>
          <p:nvPr/>
        </p:nvSpPr>
        <p:spPr>
          <a:xfrm>
            <a:off x="892949" y="3528307"/>
            <a:ext cx="7358100" cy="49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nter"/>
              </a:rPr>
              <a:t>Focused</a:t>
            </a:r>
            <a:r>
              <a:rPr lang="en-US" b="1" i="0" u="none" strike="noStrike" cap="none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nter"/>
              </a:rPr>
              <a:t> </a:t>
            </a:r>
            <a:r>
              <a:rPr lang="en-US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nter"/>
              </a:rPr>
              <a:t>on precise learning objectives rather than numerous objectives all at one.</a:t>
            </a:r>
            <a:endParaRPr sz="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1" name="Google Shape;411;g26625a78ad2_0_433"/>
          <p:cNvSpPr txBox="1"/>
          <p:nvPr/>
        </p:nvSpPr>
        <p:spPr>
          <a:xfrm>
            <a:off x="1413149" y="4811589"/>
            <a:ext cx="6317700" cy="30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nter"/>
              </a:rPr>
              <a:t>Highly</a:t>
            </a:r>
            <a:r>
              <a:rPr lang="en-US" b="1" i="0" u="none" strike="noStrike" cap="none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nter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nter"/>
              </a:rPr>
              <a:t>engaging for learners.</a:t>
            </a:r>
            <a:endParaRPr sz="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2" name="Google Shape;412;g26625a78ad2_0_433"/>
          <p:cNvSpPr txBox="1"/>
          <p:nvPr/>
        </p:nvSpPr>
        <p:spPr>
          <a:xfrm>
            <a:off x="627599" y="6058275"/>
            <a:ext cx="7888800" cy="30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nter"/>
              </a:rPr>
              <a:t>Structured</a:t>
            </a:r>
            <a:r>
              <a:rPr lang="en-US" b="1" i="0" u="none" strike="noStrike" cap="none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nter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nter"/>
              </a:rPr>
              <a:t>to allow learning in the flow of work rather than outside work.</a:t>
            </a:r>
            <a:endParaRPr sz="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b129244633_0_8"/>
          <p:cNvSpPr/>
          <p:nvPr/>
        </p:nvSpPr>
        <p:spPr>
          <a:xfrm>
            <a:off x="0" y="0"/>
            <a:ext cx="9144000" cy="77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2b129244633_0_8"/>
          <p:cNvSpPr txBox="1"/>
          <p:nvPr/>
        </p:nvSpPr>
        <p:spPr>
          <a:xfrm>
            <a:off x="1011475" y="329398"/>
            <a:ext cx="1806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baseline="30000" dirty="0">
                <a:solidFill>
                  <a:srgbClr val="CCCCCC"/>
                </a:solidFill>
                <a:latin typeface="Verdana"/>
                <a:ea typeface="Verdana"/>
                <a:cs typeface="Verdana"/>
                <a:sym typeface="Verdana"/>
              </a:rPr>
              <a:t>THE 5 BIG TRENDS</a:t>
            </a:r>
            <a:endParaRPr sz="1400" b="1" i="0" u="none" strike="noStrike" cap="none" dirty="0">
              <a:solidFill>
                <a:srgbClr val="CCCC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9" name="Google Shape;179;g2b129244633_0_8"/>
          <p:cNvSpPr txBox="1"/>
          <p:nvPr/>
        </p:nvSpPr>
        <p:spPr>
          <a:xfrm>
            <a:off x="3347550" y="329400"/>
            <a:ext cx="2366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baseline="300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5 MOST COMMON COMPLAINTS</a:t>
            </a:r>
            <a:endParaRPr sz="1400" b="1" i="0" u="none" strike="noStrike" cap="none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0" name="Google Shape;180;g2b129244633_0_8"/>
          <p:cNvSpPr txBox="1"/>
          <p:nvPr/>
        </p:nvSpPr>
        <p:spPr>
          <a:xfrm>
            <a:off x="5933525" y="329400"/>
            <a:ext cx="2199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baseline="30000">
                <a:solidFill>
                  <a:srgbClr val="CCCCCC"/>
                </a:solidFill>
                <a:latin typeface="Verdana"/>
                <a:ea typeface="Verdana"/>
                <a:cs typeface="Verdana"/>
                <a:sym typeface="Verdana"/>
              </a:rPr>
              <a:t>KEY QUESTIONS</a:t>
            </a:r>
            <a:endParaRPr sz="1400" b="1" i="0" u="none" strike="noStrike" cap="none">
              <a:solidFill>
                <a:srgbClr val="CCCC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1" name="Google Shape;181;g2b129244633_0_8"/>
          <p:cNvSpPr/>
          <p:nvPr/>
        </p:nvSpPr>
        <p:spPr>
          <a:xfrm>
            <a:off x="0" y="6515650"/>
            <a:ext cx="9144000" cy="40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b129244633_0_8"/>
          <p:cNvSpPr txBox="1"/>
          <p:nvPr/>
        </p:nvSpPr>
        <p:spPr>
          <a:xfrm>
            <a:off x="1596900" y="2668650"/>
            <a:ext cx="5565900" cy="1680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434343"/>
                </a:solidFill>
              </a:rPr>
              <a:t>5 MOST COMMON COMPLAINTS</a:t>
            </a:r>
            <a:r>
              <a:rPr lang="en-US" sz="2600" dirty="0">
                <a:solidFill>
                  <a:srgbClr val="434343"/>
                </a:solidFill>
              </a:rPr>
              <a:t>  </a:t>
            </a:r>
            <a:endParaRPr sz="500" dirty="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434343"/>
                </a:solidFill>
              </a:rPr>
              <a:t>DISRUPTING THE FUTURE OF LEARNING</a:t>
            </a:r>
            <a:endParaRPr sz="500" dirty="0">
              <a:solidFill>
                <a:srgbClr val="434343"/>
              </a:solidFill>
            </a:endParaRPr>
          </a:p>
        </p:txBody>
      </p:sp>
      <p:pic>
        <p:nvPicPr>
          <p:cNvPr id="183" name="Google Shape;183;g2b129244633_0_8"/>
          <p:cNvPicPr preferRelativeResize="0"/>
          <p:nvPr/>
        </p:nvPicPr>
        <p:blipFill rotWithShape="1">
          <a:blip r:embed="rId3">
            <a:alphaModFix/>
          </a:blip>
          <a:srcRect l="83592" r="597" b="9214"/>
          <a:stretch/>
        </p:blipFill>
        <p:spPr>
          <a:xfrm>
            <a:off x="7396682" y="765300"/>
            <a:ext cx="1747319" cy="609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2b129244633_0_8"/>
          <p:cNvSpPr/>
          <p:nvPr/>
        </p:nvSpPr>
        <p:spPr>
          <a:xfrm>
            <a:off x="6945125" y="5446850"/>
            <a:ext cx="2199000" cy="120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5" name="Google Shape;185;g2b129244633_0_8" descr="webcast 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62800" y="5854235"/>
            <a:ext cx="706968" cy="559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2b129244633_0_8" descr="ATD_only_rgb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88300" y="5973465"/>
            <a:ext cx="681566" cy="4402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" name="Google Shape;187;g2b129244633_0_8"/>
          <p:cNvCxnSpPr/>
          <p:nvPr/>
        </p:nvCxnSpPr>
        <p:spPr>
          <a:xfrm>
            <a:off x="0" y="3414377"/>
            <a:ext cx="10656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E1FC6F2-9239-836A-5368-7B2B037317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5929" y="4674022"/>
            <a:ext cx="1188823" cy="3901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6625a78ad2_0_16"/>
          <p:cNvSpPr/>
          <p:nvPr/>
        </p:nvSpPr>
        <p:spPr>
          <a:xfrm>
            <a:off x="2429951" y="1325600"/>
            <a:ext cx="4206240" cy="4206240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9525" cap="sq" cmpd="sng">
            <a:solidFill>
              <a:srgbClr val="D9D9D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A person sitting at a desk with a computer&#10;&#10;Description automatically generated">
            <a:extLst>
              <a:ext uri="{FF2B5EF4-FFF2-40B4-BE49-F238E27FC236}">
                <a16:creationId xmlns:a16="http://schemas.microsoft.com/office/drawing/2014/main" id="{36DC57D8-7502-91EE-4445-C01D658FB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170" y="1453369"/>
            <a:ext cx="3944962" cy="3944962"/>
          </a:xfrm>
          <a:prstGeom prst="ellipse">
            <a:avLst/>
          </a:prstGeom>
        </p:spPr>
      </p:pic>
      <p:sp>
        <p:nvSpPr>
          <p:cNvPr id="194" name="Google Shape;194;g26625a78ad2_0_16"/>
          <p:cNvSpPr/>
          <p:nvPr/>
        </p:nvSpPr>
        <p:spPr>
          <a:xfrm>
            <a:off x="14625" y="29250"/>
            <a:ext cx="9036900" cy="112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5" name="Google Shape;195;g26625a78ad2_0_16"/>
          <p:cNvSpPr/>
          <p:nvPr/>
        </p:nvSpPr>
        <p:spPr>
          <a:xfrm>
            <a:off x="-3297" y="5767963"/>
            <a:ext cx="9036900" cy="112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26625a78ad2_0_16"/>
          <p:cNvSpPr txBox="1"/>
          <p:nvPr/>
        </p:nvSpPr>
        <p:spPr>
          <a:xfrm>
            <a:off x="521799" y="453675"/>
            <a:ext cx="3808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5 MOST COMMON COMPLAINTS</a:t>
            </a:r>
            <a:endParaRPr sz="1100" b="1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97" name="Google Shape;197;g26625a78ad2_0_16"/>
          <p:cNvGrpSpPr/>
          <p:nvPr/>
        </p:nvGrpSpPr>
        <p:grpSpPr>
          <a:xfrm>
            <a:off x="10623127" y="3162984"/>
            <a:ext cx="560913" cy="560913"/>
            <a:chOff x="0" y="0"/>
            <a:chExt cx="812800" cy="812800"/>
          </a:xfrm>
        </p:grpSpPr>
        <p:sp>
          <p:nvSpPr>
            <p:cNvPr id="198" name="Google Shape;198;g26625a78ad2_0_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0550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g26625a78ad2_0_16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8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0" name="Google Shape;200;g26625a78ad2_0_16"/>
          <p:cNvSpPr/>
          <p:nvPr/>
        </p:nvSpPr>
        <p:spPr>
          <a:xfrm rot="10800000">
            <a:off x="10864820" y="3337150"/>
            <a:ext cx="128245" cy="212855"/>
          </a:xfrm>
          <a:custGeom>
            <a:avLst/>
            <a:gdLst/>
            <a:ahLst/>
            <a:cxnLst/>
            <a:rect l="l" t="t" r="r" b="b"/>
            <a:pathLst>
              <a:path w="193577" h="321290" extrusionOk="0">
                <a:moveTo>
                  <a:pt x="0" y="0"/>
                </a:moveTo>
                <a:lnTo>
                  <a:pt x="193577" y="0"/>
                </a:lnTo>
                <a:lnTo>
                  <a:pt x="193577" y="321291"/>
                </a:lnTo>
                <a:lnTo>
                  <a:pt x="0" y="3212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cxnSp>
        <p:nvCxnSpPr>
          <p:cNvPr id="201" name="Google Shape;201;g26625a78ad2_0_16"/>
          <p:cNvCxnSpPr/>
          <p:nvPr/>
        </p:nvCxnSpPr>
        <p:spPr>
          <a:xfrm rot="10800000">
            <a:off x="5492398" y="3446622"/>
            <a:ext cx="7542300" cy="0"/>
          </a:xfrm>
          <a:prstGeom prst="straightConnector1">
            <a:avLst/>
          </a:prstGeom>
          <a:noFill/>
          <a:ln w="9525" cap="flat" cmpd="sng">
            <a:solidFill>
              <a:srgbClr val="72717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2" name="Google Shape;202;g26625a78ad2_0_16"/>
          <p:cNvSpPr txBox="1"/>
          <p:nvPr/>
        </p:nvSpPr>
        <p:spPr>
          <a:xfrm>
            <a:off x="1988203" y="1442175"/>
            <a:ext cx="14556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F05500"/>
                </a:solidFill>
                <a:latin typeface="Verdana"/>
                <a:ea typeface="Verdana"/>
                <a:cs typeface="Verdana"/>
                <a:sym typeface="Verdana"/>
              </a:rPr>
              <a:t>NOT RELEVANT</a:t>
            </a:r>
            <a:endParaRPr sz="700">
              <a:solidFill>
                <a:srgbClr val="F055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3" name="Google Shape;203;g26625a78ad2_0_16"/>
          <p:cNvSpPr/>
          <p:nvPr/>
        </p:nvSpPr>
        <p:spPr>
          <a:xfrm>
            <a:off x="4572000" y="4150"/>
            <a:ext cx="4569026" cy="6861386"/>
          </a:xfrm>
          <a:custGeom>
            <a:avLst/>
            <a:gdLst/>
            <a:ahLst/>
            <a:cxnLst/>
            <a:rect l="l" t="t" r="r" b="b"/>
            <a:pathLst>
              <a:path w="3056205" h="2709333" extrusionOk="0">
                <a:moveTo>
                  <a:pt x="0" y="0"/>
                </a:moveTo>
                <a:lnTo>
                  <a:pt x="3056205" y="0"/>
                </a:lnTo>
                <a:lnTo>
                  <a:pt x="3056205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FFFFFF">
              <a:alpha val="64560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4" name="Google Shape;204;g26625a78ad2_0_16"/>
          <p:cNvSpPr txBox="1"/>
          <p:nvPr/>
        </p:nvSpPr>
        <p:spPr>
          <a:xfrm>
            <a:off x="5017501" y="2299905"/>
            <a:ext cx="3480900" cy="23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Training is… </a:t>
            </a:r>
            <a:r>
              <a:rPr lang="en-US" sz="3400" b="1" dirty="0">
                <a:solidFill>
                  <a:srgbClr val="F05500"/>
                </a:solidFill>
                <a:latin typeface="Verdana"/>
                <a:ea typeface="Verdana"/>
                <a:cs typeface="Verdana"/>
                <a:sym typeface="Verdana"/>
              </a:rPr>
              <a:t>not relevant</a:t>
            </a:r>
            <a:r>
              <a:rPr lang="en-US" sz="3400" b="1" dirty="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 to specific individuals.</a:t>
            </a:r>
            <a:endParaRPr sz="100" dirty="0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5" name="Google Shape;205;g26625a78ad2_0_16"/>
          <p:cNvSpPr/>
          <p:nvPr/>
        </p:nvSpPr>
        <p:spPr>
          <a:xfrm>
            <a:off x="2598700" y="2457377"/>
            <a:ext cx="82200" cy="822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26625a78ad2_0_16"/>
          <p:cNvSpPr txBox="1"/>
          <p:nvPr/>
        </p:nvSpPr>
        <p:spPr>
          <a:xfrm>
            <a:off x="1099936" y="2348132"/>
            <a:ext cx="13284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CCCCCC"/>
                </a:solidFill>
                <a:latin typeface="Verdana"/>
                <a:ea typeface="Verdana"/>
                <a:cs typeface="Verdana"/>
                <a:sym typeface="Verdana"/>
              </a:rPr>
              <a:t>DOESN’T RELATE</a:t>
            </a:r>
            <a:endParaRPr sz="700">
              <a:solidFill>
                <a:srgbClr val="CCCC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7" name="Google Shape;207;g26625a78ad2_0_16"/>
          <p:cNvSpPr txBox="1"/>
          <p:nvPr/>
        </p:nvSpPr>
        <p:spPr>
          <a:xfrm>
            <a:off x="662643" y="3307402"/>
            <a:ext cx="14556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rgbClr val="CCCCCC"/>
                </a:solidFill>
                <a:latin typeface="Verdana"/>
                <a:ea typeface="Verdana"/>
                <a:cs typeface="Verdana"/>
                <a:sym typeface="Verdana"/>
              </a:rPr>
              <a:t>TAKES THEM AWAY</a:t>
            </a:r>
            <a:endParaRPr sz="700" dirty="0">
              <a:solidFill>
                <a:srgbClr val="CCCC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8" name="Google Shape;208;g26625a78ad2_0_16"/>
          <p:cNvSpPr txBox="1"/>
          <p:nvPr/>
        </p:nvSpPr>
        <p:spPr>
          <a:xfrm>
            <a:off x="1129694" y="4292026"/>
            <a:ext cx="13284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CCCCCC"/>
                </a:solidFill>
                <a:latin typeface="Verdana"/>
                <a:ea typeface="Verdana"/>
                <a:cs typeface="Verdana"/>
                <a:sym typeface="Verdana"/>
              </a:rPr>
              <a:t>POOR QUALITY</a:t>
            </a:r>
            <a:endParaRPr sz="700">
              <a:solidFill>
                <a:srgbClr val="CCCC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9" name="Google Shape;209;g26625a78ad2_0_16"/>
          <p:cNvSpPr txBox="1"/>
          <p:nvPr/>
        </p:nvSpPr>
        <p:spPr>
          <a:xfrm>
            <a:off x="1958438" y="5089676"/>
            <a:ext cx="12174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CCCCCC"/>
                </a:solidFill>
                <a:latin typeface="Verdana"/>
                <a:ea typeface="Verdana"/>
                <a:cs typeface="Verdana"/>
                <a:sym typeface="Verdana"/>
              </a:rPr>
              <a:t>WRONG TIME</a:t>
            </a:r>
            <a:endParaRPr sz="700">
              <a:solidFill>
                <a:srgbClr val="CCCC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0" name="Google Shape;210;g26625a78ad2_0_16"/>
          <p:cNvSpPr/>
          <p:nvPr/>
        </p:nvSpPr>
        <p:spPr>
          <a:xfrm>
            <a:off x="3292667" y="1659025"/>
            <a:ext cx="82200" cy="82200"/>
          </a:xfrm>
          <a:prstGeom prst="ellipse">
            <a:avLst/>
          </a:prstGeom>
          <a:solidFill>
            <a:srgbClr val="F05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26625a78ad2_0_16"/>
          <p:cNvSpPr/>
          <p:nvPr/>
        </p:nvSpPr>
        <p:spPr>
          <a:xfrm>
            <a:off x="2384958" y="3347325"/>
            <a:ext cx="82200" cy="822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26625a78ad2_0_16"/>
          <p:cNvSpPr/>
          <p:nvPr/>
        </p:nvSpPr>
        <p:spPr>
          <a:xfrm>
            <a:off x="2598708" y="4327875"/>
            <a:ext cx="82200" cy="822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26625a78ad2_0_16"/>
          <p:cNvSpPr/>
          <p:nvPr/>
        </p:nvSpPr>
        <p:spPr>
          <a:xfrm>
            <a:off x="3292683" y="5125517"/>
            <a:ext cx="82200" cy="822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b129244633_0_46"/>
          <p:cNvSpPr/>
          <p:nvPr/>
        </p:nvSpPr>
        <p:spPr>
          <a:xfrm>
            <a:off x="0" y="6515650"/>
            <a:ext cx="9144000" cy="40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g2b129244633_0_46"/>
          <p:cNvSpPr/>
          <p:nvPr/>
        </p:nvSpPr>
        <p:spPr>
          <a:xfrm>
            <a:off x="0" y="0"/>
            <a:ext cx="9144000" cy="77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g2b129244633_0_46"/>
          <p:cNvSpPr txBox="1"/>
          <p:nvPr/>
        </p:nvSpPr>
        <p:spPr>
          <a:xfrm>
            <a:off x="0" y="329400"/>
            <a:ext cx="1918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baseline="30000">
                <a:solidFill>
                  <a:srgbClr val="CCCCCC"/>
                </a:solidFill>
                <a:latin typeface="Verdana"/>
                <a:ea typeface="Verdana"/>
                <a:cs typeface="Verdana"/>
                <a:sym typeface="Verdana"/>
              </a:rPr>
              <a:t>PERSONALIZED</a:t>
            </a:r>
            <a:endParaRPr b="1">
              <a:solidFill>
                <a:srgbClr val="CCCC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2" name="Google Shape;52;g2b129244633_0_46"/>
          <p:cNvSpPr txBox="1"/>
          <p:nvPr/>
        </p:nvSpPr>
        <p:spPr>
          <a:xfrm>
            <a:off x="1918800" y="329400"/>
            <a:ext cx="1731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baseline="30000">
                <a:solidFill>
                  <a:srgbClr val="CCCCCC"/>
                </a:solidFill>
                <a:latin typeface="Verdana"/>
                <a:ea typeface="Verdana"/>
                <a:cs typeface="Verdana"/>
                <a:sym typeface="Verdana"/>
              </a:rPr>
              <a:t>EXPERIENTIAL</a:t>
            </a:r>
            <a:endParaRPr b="1">
              <a:solidFill>
                <a:srgbClr val="CCCC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" name="Google Shape;53;g2b129244633_0_46"/>
          <p:cNvSpPr txBox="1"/>
          <p:nvPr/>
        </p:nvSpPr>
        <p:spPr>
          <a:xfrm>
            <a:off x="3656350" y="329400"/>
            <a:ext cx="1918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baseline="30000">
                <a:solidFill>
                  <a:srgbClr val="CCCCCC"/>
                </a:solidFill>
                <a:latin typeface="Verdana"/>
                <a:ea typeface="Verdana"/>
                <a:cs typeface="Verdana"/>
                <a:sym typeface="Verdana"/>
              </a:rPr>
              <a:t>PRECISION</a:t>
            </a:r>
            <a:endParaRPr b="1">
              <a:solidFill>
                <a:srgbClr val="CCCC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4" name="Google Shape;54;g2b129244633_0_46"/>
          <p:cNvSpPr txBox="1"/>
          <p:nvPr/>
        </p:nvSpPr>
        <p:spPr>
          <a:xfrm>
            <a:off x="5575150" y="329400"/>
            <a:ext cx="1731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baseline="30000">
                <a:solidFill>
                  <a:srgbClr val="CCCCCC"/>
                </a:solidFill>
                <a:latin typeface="Verdana"/>
                <a:ea typeface="Verdana"/>
                <a:cs typeface="Verdana"/>
                <a:sym typeface="Verdana"/>
              </a:rPr>
              <a:t>ENGAGING</a:t>
            </a:r>
            <a:endParaRPr b="1">
              <a:solidFill>
                <a:srgbClr val="CCCC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5" name="Google Shape;55;g2b129244633_0_46"/>
          <p:cNvSpPr txBox="1"/>
          <p:nvPr/>
        </p:nvSpPr>
        <p:spPr>
          <a:xfrm>
            <a:off x="7315275" y="329400"/>
            <a:ext cx="1828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baseline="30000">
                <a:solidFill>
                  <a:srgbClr val="CCCCCC"/>
                </a:solidFill>
                <a:latin typeface="Verdana"/>
                <a:ea typeface="Verdana"/>
                <a:cs typeface="Verdana"/>
                <a:sym typeface="Verdana"/>
              </a:rPr>
              <a:t>MICRO LEARNING</a:t>
            </a:r>
            <a:endParaRPr b="1">
              <a:solidFill>
                <a:srgbClr val="CCCC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" name="Google Shape;58;g2b129244633_0_46"/>
          <p:cNvSpPr txBox="1"/>
          <p:nvPr/>
        </p:nvSpPr>
        <p:spPr>
          <a:xfrm>
            <a:off x="1484099" y="2610159"/>
            <a:ext cx="4730700" cy="1809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5 BIG TRENDS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endParaRPr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DISRUPTING THE FUTURE OF LEARNING</a:t>
            </a:r>
            <a:endParaRPr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" name="Google Shape;187;g2b129244633_0_8">
            <a:extLst>
              <a:ext uri="{FF2B5EF4-FFF2-40B4-BE49-F238E27FC236}">
                <a16:creationId xmlns:a16="http://schemas.microsoft.com/office/drawing/2014/main" id="{8501324E-D86D-7207-B093-472A8ACE8BC6}"/>
              </a:ext>
            </a:extLst>
          </p:cNvPr>
          <p:cNvCxnSpPr/>
          <p:nvPr/>
        </p:nvCxnSpPr>
        <p:spPr>
          <a:xfrm>
            <a:off x="0" y="3414377"/>
            <a:ext cx="10656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Google Shape;183;g2b129244633_0_8">
            <a:extLst>
              <a:ext uri="{FF2B5EF4-FFF2-40B4-BE49-F238E27FC236}">
                <a16:creationId xmlns:a16="http://schemas.microsoft.com/office/drawing/2014/main" id="{4B91DA89-3DB5-E3A6-A550-1817DF502A1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83592" r="597" b="9214"/>
          <a:stretch/>
        </p:blipFill>
        <p:spPr>
          <a:xfrm>
            <a:off x="7396682" y="765300"/>
            <a:ext cx="1747319" cy="609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84;g2b129244633_0_8">
            <a:extLst>
              <a:ext uri="{FF2B5EF4-FFF2-40B4-BE49-F238E27FC236}">
                <a16:creationId xmlns:a16="http://schemas.microsoft.com/office/drawing/2014/main" id="{CB189A82-07D5-1FF1-52B9-EE990DA7E5DA}"/>
              </a:ext>
            </a:extLst>
          </p:cNvPr>
          <p:cNvSpPr/>
          <p:nvPr/>
        </p:nvSpPr>
        <p:spPr>
          <a:xfrm>
            <a:off x="6945125" y="5446850"/>
            <a:ext cx="2199000" cy="120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Google Shape;185;g2b129244633_0_8" descr="webcast logo.png">
            <a:extLst>
              <a:ext uri="{FF2B5EF4-FFF2-40B4-BE49-F238E27FC236}">
                <a16:creationId xmlns:a16="http://schemas.microsoft.com/office/drawing/2014/main" id="{B56EC2A2-F2E3-44E4-31A4-81F96D4A795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62800" y="5854235"/>
            <a:ext cx="706968" cy="559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86;g2b129244633_0_8" descr="ATD_only_rgb.png">
            <a:extLst>
              <a:ext uri="{FF2B5EF4-FFF2-40B4-BE49-F238E27FC236}">
                <a16:creationId xmlns:a16="http://schemas.microsoft.com/office/drawing/2014/main" id="{32461E46-DDD6-B05A-D3B4-AA28E77D96A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88300" y="5973465"/>
            <a:ext cx="681566" cy="440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blue and white letters on a black background&#10;&#10;Description automatically generated">
            <a:extLst>
              <a:ext uri="{FF2B5EF4-FFF2-40B4-BE49-F238E27FC236}">
                <a16:creationId xmlns:a16="http://schemas.microsoft.com/office/drawing/2014/main" id="{84215495-9A7F-C6CE-82E0-4C9ED86954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6329" y="4744245"/>
            <a:ext cx="1185999" cy="387426"/>
          </a:xfrm>
          <a:prstGeom prst="rect">
            <a:avLst/>
          </a:prstGeom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6625a78ad2_0_44"/>
          <p:cNvSpPr/>
          <p:nvPr/>
        </p:nvSpPr>
        <p:spPr>
          <a:xfrm>
            <a:off x="0" y="6515650"/>
            <a:ext cx="9144000" cy="40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g26625a78ad2_0_44"/>
          <p:cNvSpPr txBox="1"/>
          <p:nvPr/>
        </p:nvSpPr>
        <p:spPr>
          <a:xfrm>
            <a:off x="5856633" y="1305225"/>
            <a:ext cx="3106613" cy="1840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Bespoke individually </a:t>
            </a:r>
            <a:r>
              <a:rPr lang="en-US" sz="2600" b="1" dirty="0">
                <a:solidFill>
                  <a:srgbClr val="F05500"/>
                </a:solidFill>
                <a:latin typeface="Verdana"/>
                <a:ea typeface="Verdana"/>
                <a:cs typeface="Verdana"/>
                <a:sym typeface="Verdana"/>
              </a:rPr>
              <a:t>personalized</a:t>
            </a:r>
            <a:r>
              <a:rPr lang="en-US" sz="26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learning.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endParaRPr sz="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0" name="Google Shape;70;g26625a78ad2_0_44"/>
          <p:cNvSpPr/>
          <p:nvPr/>
        </p:nvSpPr>
        <p:spPr>
          <a:xfrm>
            <a:off x="0" y="0"/>
            <a:ext cx="9144000" cy="77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g26625a78ad2_0_44"/>
          <p:cNvSpPr txBox="1"/>
          <p:nvPr/>
        </p:nvSpPr>
        <p:spPr>
          <a:xfrm>
            <a:off x="0" y="297650"/>
            <a:ext cx="1918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baseline="30000">
                <a:solidFill>
                  <a:srgbClr val="F05500"/>
                </a:solidFill>
                <a:latin typeface="Verdana"/>
                <a:ea typeface="Verdana"/>
                <a:cs typeface="Verdana"/>
                <a:sym typeface="Verdana"/>
              </a:rPr>
              <a:t>PERSONALIZED</a:t>
            </a:r>
            <a:endParaRPr sz="1700" b="1">
              <a:solidFill>
                <a:srgbClr val="F055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2" name="Google Shape;72;g26625a78ad2_0_44"/>
          <p:cNvSpPr txBox="1"/>
          <p:nvPr/>
        </p:nvSpPr>
        <p:spPr>
          <a:xfrm>
            <a:off x="1918800" y="329400"/>
            <a:ext cx="1731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baseline="30000">
                <a:solidFill>
                  <a:srgbClr val="CCCCCC"/>
                </a:solidFill>
                <a:latin typeface="Verdana"/>
                <a:ea typeface="Verdana"/>
                <a:cs typeface="Verdana"/>
                <a:sym typeface="Verdana"/>
              </a:rPr>
              <a:t>EXPERIENTIAL</a:t>
            </a:r>
            <a:endParaRPr b="1">
              <a:solidFill>
                <a:srgbClr val="CCCC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3" name="Google Shape;73;g26625a78ad2_0_44"/>
          <p:cNvSpPr txBox="1"/>
          <p:nvPr/>
        </p:nvSpPr>
        <p:spPr>
          <a:xfrm>
            <a:off x="3656350" y="329400"/>
            <a:ext cx="1918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baseline="30000">
                <a:solidFill>
                  <a:srgbClr val="CCCCCC"/>
                </a:solidFill>
                <a:latin typeface="Verdana"/>
                <a:ea typeface="Verdana"/>
                <a:cs typeface="Verdana"/>
                <a:sym typeface="Verdana"/>
              </a:rPr>
              <a:t>PRECISION</a:t>
            </a:r>
            <a:endParaRPr b="1">
              <a:solidFill>
                <a:srgbClr val="CCCC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4" name="Google Shape;74;g26625a78ad2_0_44"/>
          <p:cNvSpPr txBox="1"/>
          <p:nvPr/>
        </p:nvSpPr>
        <p:spPr>
          <a:xfrm>
            <a:off x="5575150" y="329400"/>
            <a:ext cx="1731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baseline="30000">
                <a:solidFill>
                  <a:srgbClr val="CCCCCC"/>
                </a:solidFill>
                <a:latin typeface="Verdana"/>
                <a:ea typeface="Verdana"/>
                <a:cs typeface="Verdana"/>
                <a:sym typeface="Verdana"/>
              </a:rPr>
              <a:t>ENGAGING</a:t>
            </a:r>
            <a:endParaRPr b="1">
              <a:solidFill>
                <a:srgbClr val="CCCC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" name="Google Shape;75;g26625a78ad2_0_44"/>
          <p:cNvSpPr txBox="1"/>
          <p:nvPr/>
        </p:nvSpPr>
        <p:spPr>
          <a:xfrm>
            <a:off x="7315275" y="329400"/>
            <a:ext cx="1828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baseline="30000">
                <a:solidFill>
                  <a:srgbClr val="CCCCCC"/>
                </a:solidFill>
                <a:latin typeface="Verdana"/>
                <a:ea typeface="Verdana"/>
                <a:cs typeface="Verdana"/>
                <a:sym typeface="Verdana"/>
              </a:rPr>
              <a:t>MICRO LEARNING</a:t>
            </a:r>
            <a:endParaRPr b="1">
              <a:solidFill>
                <a:srgbClr val="CCCC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81" name="Google Shape;81;g26625a78ad2_0_44"/>
          <p:cNvCxnSpPr/>
          <p:nvPr/>
        </p:nvCxnSpPr>
        <p:spPr>
          <a:xfrm>
            <a:off x="0" y="743400"/>
            <a:ext cx="1809900" cy="0"/>
          </a:xfrm>
          <a:prstGeom prst="straightConnector1">
            <a:avLst/>
          </a:prstGeom>
          <a:noFill/>
          <a:ln w="28575" cap="flat" cmpd="sng">
            <a:solidFill>
              <a:srgbClr val="F055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187;g2b129244633_0_8">
            <a:extLst>
              <a:ext uri="{FF2B5EF4-FFF2-40B4-BE49-F238E27FC236}">
                <a16:creationId xmlns:a16="http://schemas.microsoft.com/office/drawing/2014/main" id="{051BF0F8-6B42-CE16-8707-5F368A4179A0}"/>
              </a:ext>
            </a:extLst>
          </p:cNvPr>
          <p:cNvCxnSpPr>
            <a:cxnSpLocks/>
          </p:cNvCxnSpPr>
          <p:nvPr/>
        </p:nvCxnSpPr>
        <p:spPr>
          <a:xfrm>
            <a:off x="6751674" y="2670098"/>
            <a:ext cx="2392326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" name="Picture 11" descr="A person writing on a book&#10;&#10;Description automatically generated">
            <a:extLst>
              <a:ext uri="{FF2B5EF4-FFF2-40B4-BE49-F238E27FC236}">
                <a16:creationId xmlns:a16="http://schemas.microsoft.com/office/drawing/2014/main" id="{E07AEC9D-2CCC-FF3C-2E09-BD36FB26D0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90" t="1" r="21488" b="-1"/>
          <a:stretch/>
        </p:blipFill>
        <p:spPr>
          <a:xfrm>
            <a:off x="-5527" y="1031152"/>
            <a:ext cx="5580253" cy="5385815"/>
          </a:xfrm>
          <a:prstGeom prst="rect">
            <a:avLst/>
          </a:prstGeom>
        </p:spPr>
      </p:pic>
      <p:pic>
        <p:nvPicPr>
          <p:cNvPr id="2" name="Picture 1" descr="A blue and white letters on a black background&#10;&#10;Description automatically generated">
            <a:extLst>
              <a:ext uri="{FF2B5EF4-FFF2-40B4-BE49-F238E27FC236}">
                <a16:creationId xmlns:a16="http://schemas.microsoft.com/office/drawing/2014/main" id="{D78348B0-B361-6E0E-991E-B3814E352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7950" y="6029541"/>
            <a:ext cx="1185999" cy="3874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itting at a desk with a computer&#10;&#10;Description automatically generated">
            <a:extLst>
              <a:ext uri="{FF2B5EF4-FFF2-40B4-BE49-F238E27FC236}">
                <a16:creationId xmlns:a16="http://schemas.microsoft.com/office/drawing/2014/main" id="{AFD6D0C6-0FCF-E80A-13D8-98E90F12F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170" y="1453369"/>
            <a:ext cx="3944962" cy="3944962"/>
          </a:xfrm>
          <a:prstGeom prst="ellipse">
            <a:avLst/>
          </a:prstGeom>
        </p:spPr>
      </p:pic>
      <p:sp>
        <p:nvSpPr>
          <p:cNvPr id="218" name="Google Shape;218;g26625a78ad2_0_212"/>
          <p:cNvSpPr/>
          <p:nvPr/>
        </p:nvSpPr>
        <p:spPr>
          <a:xfrm>
            <a:off x="2429951" y="1325600"/>
            <a:ext cx="4206240" cy="4206240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9525" cap="sq" cmpd="sng">
            <a:solidFill>
              <a:srgbClr val="D9D9D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26625a78ad2_0_212"/>
          <p:cNvSpPr/>
          <p:nvPr/>
        </p:nvSpPr>
        <p:spPr>
          <a:xfrm>
            <a:off x="14625" y="29250"/>
            <a:ext cx="9036900" cy="112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1" name="Google Shape;221;g26625a78ad2_0_212"/>
          <p:cNvSpPr/>
          <p:nvPr/>
        </p:nvSpPr>
        <p:spPr>
          <a:xfrm>
            <a:off x="14625" y="5532400"/>
            <a:ext cx="9036900" cy="112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26625a78ad2_0_212"/>
          <p:cNvSpPr txBox="1"/>
          <p:nvPr/>
        </p:nvSpPr>
        <p:spPr>
          <a:xfrm>
            <a:off x="521799" y="453675"/>
            <a:ext cx="3808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5 MOST COMMON COMPLAINTS</a:t>
            </a:r>
            <a:endParaRPr sz="1100" b="1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23" name="Google Shape;223;g26625a78ad2_0_212"/>
          <p:cNvGrpSpPr/>
          <p:nvPr/>
        </p:nvGrpSpPr>
        <p:grpSpPr>
          <a:xfrm>
            <a:off x="10623127" y="3162984"/>
            <a:ext cx="560913" cy="560913"/>
            <a:chOff x="0" y="0"/>
            <a:chExt cx="812800" cy="812800"/>
          </a:xfrm>
        </p:grpSpPr>
        <p:sp>
          <p:nvSpPr>
            <p:cNvPr id="224" name="Google Shape;224;g26625a78ad2_0_2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0550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g26625a78ad2_0_212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8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6" name="Google Shape;226;g26625a78ad2_0_212"/>
          <p:cNvSpPr/>
          <p:nvPr/>
        </p:nvSpPr>
        <p:spPr>
          <a:xfrm rot="10800000">
            <a:off x="10864820" y="3337150"/>
            <a:ext cx="128245" cy="212855"/>
          </a:xfrm>
          <a:custGeom>
            <a:avLst/>
            <a:gdLst/>
            <a:ahLst/>
            <a:cxnLst/>
            <a:rect l="l" t="t" r="r" b="b"/>
            <a:pathLst>
              <a:path w="193577" h="321290" extrusionOk="0">
                <a:moveTo>
                  <a:pt x="0" y="0"/>
                </a:moveTo>
                <a:lnTo>
                  <a:pt x="193577" y="0"/>
                </a:lnTo>
                <a:lnTo>
                  <a:pt x="193577" y="321291"/>
                </a:lnTo>
                <a:lnTo>
                  <a:pt x="0" y="3212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cxnSp>
        <p:nvCxnSpPr>
          <p:cNvPr id="227" name="Google Shape;227;g26625a78ad2_0_212"/>
          <p:cNvCxnSpPr/>
          <p:nvPr/>
        </p:nvCxnSpPr>
        <p:spPr>
          <a:xfrm rot="10800000">
            <a:off x="5492398" y="3446622"/>
            <a:ext cx="7542300" cy="0"/>
          </a:xfrm>
          <a:prstGeom prst="straightConnector1">
            <a:avLst/>
          </a:prstGeom>
          <a:noFill/>
          <a:ln w="9525" cap="flat" cmpd="sng">
            <a:solidFill>
              <a:srgbClr val="72717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8" name="Google Shape;228;g26625a78ad2_0_212"/>
          <p:cNvSpPr txBox="1"/>
          <p:nvPr/>
        </p:nvSpPr>
        <p:spPr>
          <a:xfrm>
            <a:off x="1988203" y="1442175"/>
            <a:ext cx="14556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CCCCCC"/>
                </a:solidFill>
                <a:latin typeface="Verdana"/>
                <a:ea typeface="Verdana"/>
                <a:cs typeface="Verdana"/>
                <a:sym typeface="Verdana"/>
              </a:rPr>
              <a:t>NOT RELEVANT</a:t>
            </a:r>
            <a:endParaRPr sz="700">
              <a:solidFill>
                <a:srgbClr val="CCCC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9" name="Google Shape;229;g26625a78ad2_0_212"/>
          <p:cNvSpPr/>
          <p:nvPr/>
        </p:nvSpPr>
        <p:spPr>
          <a:xfrm>
            <a:off x="4572000" y="4150"/>
            <a:ext cx="4569026" cy="6861386"/>
          </a:xfrm>
          <a:custGeom>
            <a:avLst/>
            <a:gdLst/>
            <a:ahLst/>
            <a:cxnLst/>
            <a:rect l="l" t="t" r="r" b="b"/>
            <a:pathLst>
              <a:path w="3056205" h="2709333" extrusionOk="0">
                <a:moveTo>
                  <a:pt x="0" y="0"/>
                </a:moveTo>
                <a:lnTo>
                  <a:pt x="3056205" y="0"/>
                </a:lnTo>
                <a:lnTo>
                  <a:pt x="3056205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FFFFFF">
              <a:alpha val="64560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30" name="Google Shape;230;g26625a78ad2_0_212"/>
          <p:cNvSpPr txBox="1"/>
          <p:nvPr/>
        </p:nvSpPr>
        <p:spPr>
          <a:xfrm>
            <a:off x="5017511" y="2299910"/>
            <a:ext cx="3808500" cy="26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Training… </a:t>
            </a:r>
            <a:r>
              <a:rPr lang="en-US" sz="3400" b="1">
                <a:solidFill>
                  <a:srgbClr val="F05500"/>
                </a:solidFill>
                <a:latin typeface="Verdana"/>
                <a:ea typeface="Verdana"/>
                <a:cs typeface="Verdana"/>
                <a:sym typeface="Verdana"/>
              </a:rPr>
              <a:t>doesn’t</a:t>
            </a:r>
            <a:r>
              <a:rPr lang="en-US" sz="3400" b="1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400" b="1">
                <a:solidFill>
                  <a:srgbClr val="F05500"/>
                </a:solidFill>
                <a:latin typeface="Verdana"/>
                <a:ea typeface="Verdana"/>
                <a:cs typeface="Verdana"/>
                <a:sym typeface="Verdana"/>
              </a:rPr>
              <a:t>relate</a:t>
            </a:r>
            <a:r>
              <a:rPr lang="en-US" sz="3600" b="1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700" b="1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to what the individual needs to do on the desk.</a:t>
            </a:r>
            <a:endParaRPr sz="100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1" name="Google Shape;231;g26625a78ad2_0_212"/>
          <p:cNvSpPr/>
          <p:nvPr/>
        </p:nvSpPr>
        <p:spPr>
          <a:xfrm>
            <a:off x="2598700" y="2457377"/>
            <a:ext cx="82200" cy="82200"/>
          </a:xfrm>
          <a:prstGeom prst="ellipse">
            <a:avLst/>
          </a:prstGeom>
          <a:solidFill>
            <a:srgbClr val="F05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26625a78ad2_0_212"/>
          <p:cNvSpPr txBox="1"/>
          <p:nvPr/>
        </p:nvSpPr>
        <p:spPr>
          <a:xfrm>
            <a:off x="1099936" y="2348132"/>
            <a:ext cx="13284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F05500"/>
                </a:solidFill>
                <a:latin typeface="Verdana"/>
                <a:ea typeface="Verdana"/>
                <a:cs typeface="Verdana"/>
                <a:sym typeface="Verdana"/>
              </a:rPr>
              <a:t>DOESN’T RELATE</a:t>
            </a:r>
            <a:endParaRPr sz="700">
              <a:solidFill>
                <a:srgbClr val="F055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3" name="Google Shape;233;g26625a78ad2_0_212"/>
          <p:cNvSpPr txBox="1"/>
          <p:nvPr/>
        </p:nvSpPr>
        <p:spPr>
          <a:xfrm>
            <a:off x="662643" y="3307402"/>
            <a:ext cx="14556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CCCCCC"/>
                </a:solidFill>
                <a:latin typeface="Verdana"/>
                <a:ea typeface="Verdana"/>
                <a:cs typeface="Verdana"/>
                <a:sym typeface="Verdana"/>
              </a:rPr>
              <a:t>TAKES THEM AWAY</a:t>
            </a:r>
            <a:endParaRPr sz="700">
              <a:solidFill>
                <a:srgbClr val="CCCC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4" name="Google Shape;234;g26625a78ad2_0_212"/>
          <p:cNvSpPr txBox="1"/>
          <p:nvPr/>
        </p:nvSpPr>
        <p:spPr>
          <a:xfrm>
            <a:off x="1129694" y="4292026"/>
            <a:ext cx="13284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CCCCCC"/>
                </a:solidFill>
                <a:latin typeface="Verdana"/>
                <a:ea typeface="Verdana"/>
                <a:cs typeface="Verdana"/>
                <a:sym typeface="Verdana"/>
              </a:rPr>
              <a:t>POOR QUALITY</a:t>
            </a:r>
            <a:endParaRPr sz="700">
              <a:solidFill>
                <a:srgbClr val="CCCC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5" name="Google Shape;235;g26625a78ad2_0_212"/>
          <p:cNvSpPr txBox="1"/>
          <p:nvPr/>
        </p:nvSpPr>
        <p:spPr>
          <a:xfrm>
            <a:off x="1958438" y="5089676"/>
            <a:ext cx="12174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CCCCCC"/>
                </a:solidFill>
                <a:latin typeface="Verdana"/>
                <a:ea typeface="Verdana"/>
                <a:cs typeface="Verdana"/>
                <a:sym typeface="Verdana"/>
              </a:rPr>
              <a:t>WRONG TIME</a:t>
            </a:r>
            <a:endParaRPr sz="700">
              <a:solidFill>
                <a:srgbClr val="CCCC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6" name="Google Shape;236;g26625a78ad2_0_212"/>
          <p:cNvSpPr/>
          <p:nvPr/>
        </p:nvSpPr>
        <p:spPr>
          <a:xfrm>
            <a:off x="3292667" y="1659025"/>
            <a:ext cx="82200" cy="822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26625a78ad2_0_212"/>
          <p:cNvSpPr/>
          <p:nvPr/>
        </p:nvSpPr>
        <p:spPr>
          <a:xfrm>
            <a:off x="2384958" y="3347325"/>
            <a:ext cx="82200" cy="822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26625a78ad2_0_212"/>
          <p:cNvSpPr/>
          <p:nvPr/>
        </p:nvSpPr>
        <p:spPr>
          <a:xfrm>
            <a:off x="2598708" y="4327875"/>
            <a:ext cx="82200" cy="822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26625a78ad2_0_212"/>
          <p:cNvSpPr/>
          <p:nvPr/>
        </p:nvSpPr>
        <p:spPr>
          <a:xfrm>
            <a:off x="3292683" y="5125517"/>
            <a:ext cx="82200" cy="822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6625a78ad2_0_73"/>
          <p:cNvSpPr/>
          <p:nvPr/>
        </p:nvSpPr>
        <p:spPr>
          <a:xfrm>
            <a:off x="0" y="6515650"/>
            <a:ext cx="9144000" cy="40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393E6A-8871-3490-6EDC-1E022DA5E07C}"/>
              </a:ext>
            </a:extLst>
          </p:cNvPr>
          <p:cNvPicPr>
            <a:picLocks/>
          </p:cNvPicPr>
          <p:nvPr/>
        </p:nvPicPr>
        <p:blipFill>
          <a:blip r:embed="rId3"/>
          <a:srcRect l="20925" r="20925"/>
          <a:stretch/>
        </p:blipFill>
        <p:spPr>
          <a:xfrm>
            <a:off x="0" y="1033732"/>
            <a:ext cx="5486400" cy="5385816"/>
          </a:xfrm>
          <a:prstGeom prst="rect">
            <a:avLst/>
          </a:prstGeom>
        </p:spPr>
      </p:pic>
      <p:sp>
        <p:nvSpPr>
          <p:cNvPr id="103" name="Google Shape;103;g26625a78ad2_0_73"/>
          <p:cNvSpPr txBox="1"/>
          <p:nvPr/>
        </p:nvSpPr>
        <p:spPr>
          <a:xfrm>
            <a:off x="5865387" y="1305225"/>
            <a:ext cx="2949004" cy="1840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05500"/>
                </a:solidFill>
                <a:latin typeface="Verdana"/>
                <a:ea typeface="Verdana"/>
                <a:cs typeface="Verdana"/>
                <a:sym typeface="Verdana"/>
              </a:rPr>
              <a:t>Experiential,</a:t>
            </a:r>
            <a:r>
              <a:rPr lang="en-US" sz="26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practical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task-based learning.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endParaRPr sz="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2" name="Google Shape;92;g26625a78ad2_0_73"/>
          <p:cNvSpPr/>
          <p:nvPr/>
        </p:nvSpPr>
        <p:spPr>
          <a:xfrm>
            <a:off x="0" y="0"/>
            <a:ext cx="9144000" cy="77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26625a78ad2_0_73"/>
          <p:cNvSpPr txBox="1"/>
          <p:nvPr/>
        </p:nvSpPr>
        <p:spPr>
          <a:xfrm>
            <a:off x="0" y="329400"/>
            <a:ext cx="1918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baseline="30000">
                <a:solidFill>
                  <a:srgbClr val="CCCCCC"/>
                </a:solidFill>
                <a:latin typeface="Verdana"/>
                <a:ea typeface="Verdana"/>
                <a:cs typeface="Verdana"/>
                <a:sym typeface="Verdana"/>
              </a:rPr>
              <a:t>PERSONALIZED</a:t>
            </a:r>
            <a:endParaRPr b="1">
              <a:solidFill>
                <a:srgbClr val="CCCC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5" name="Google Shape;95;g26625a78ad2_0_73"/>
          <p:cNvSpPr txBox="1"/>
          <p:nvPr/>
        </p:nvSpPr>
        <p:spPr>
          <a:xfrm>
            <a:off x="1918800" y="299634"/>
            <a:ext cx="1731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baseline="30000">
                <a:solidFill>
                  <a:srgbClr val="F05500"/>
                </a:solidFill>
                <a:latin typeface="Verdana"/>
                <a:ea typeface="Verdana"/>
                <a:cs typeface="Verdana"/>
                <a:sym typeface="Verdana"/>
              </a:rPr>
              <a:t>EXPERIENTIAL</a:t>
            </a:r>
            <a:endParaRPr sz="1700" b="1">
              <a:solidFill>
                <a:srgbClr val="F055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04" name="Google Shape;104;g26625a78ad2_0_73"/>
          <p:cNvCxnSpPr/>
          <p:nvPr/>
        </p:nvCxnSpPr>
        <p:spPr>
          <a:xfrm>
            <a:off x="1879650" y="739863"/>
            <a:ext cx="1809900" cy="0"/>
          </a:xfrm>
          <a:prstGeom prst="straightConnector1">
            <a:avLst/>
          </a:prstGeom>
          <a:noFill/>
          <a:ln w="28575" cap="flat" cmpd="sng">
            <a:solidFill>
              <a:srgbClr val="F055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" name="Google Shape;96;g26625a78ad2_0_73"/>
          <p:cNvSpPr txBox="1"/>
          <p:nvPr/>
        </p:nvSpPr>
        <p:spPr>
          <a:xfrm>
            <a:off x="3656350" y="329400"/>
            <a:ext cx="1918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baseline="30000">
                <a:solidFill>
                  <a:srgbClr val="CCCCCC"/>
                </a:solidFill>
                <a:latin typeface="Verdana"/>
                <a:ea typeface="Verdana"/>
                <a:cs typeface="Verdana"/>
                <a:sym typeface="Verdana"/>
              </a:rPr>
              <a:t>PRECISION</a:t>
            </a:r>
            <a:endParaRPr b="1">
              <a:solidFill>
                <a:srgbClr val="CCCC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7" name="Google Shape;97;g26625a78ad2_0_73"/>
          <p:cNvSpPr txBox="1"/>
          <p:nvPr/>
        </p:nvSpPr>
        <p:spPr>
          <a:xfrm>
            <a:off x="5575150" y="329400"/>
            <a:ext cx="1731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baseline="30000">
                <a:solidFill>
                  <a:srgbClr val="CCCCCC"/>
                </a:solidFill>
                <a:latin typeface="Verdana"/>
                <a:ea typeface="Verdana"/>
                <a:cs typeface="Verdana"/>
                <a:sym typeface="Verdana"/>
              </a:rPr>
              <a:t>ENGAGING</a:t>
            </a:r>
            <a:endParaRPr b="1">
              <a:solidFill>
                <a:srgbClr val="CCCC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8" name="Google Shape;98;g26625a78ad2_0_73"/>
          <p:cNvSpPr txBox="1"/>
          <p:nvPr/>
        </p:nvSpPr>
        <p:spPr>
          <a:xfrm>
            <a:off x="7315275" y="329400"/>
            <a:ext cx="1828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baseline="30000">
                <a:solidFill>
                  <a:srgbClr val="CCCCCC"/>
                </a:solidFill>
                <a:latin typeface="Verdana"/>
                <a:ea typeface="Verdana"/>
                <a:cs typeface="Verdana"/>
                <a:sym typeface="Verdana"/>
              </a:rPr>
              <a:t>MICRO LEARNING</a:t>
            </a:r>
            <a:endParaRPr b="1">
              <a:solidFill>
                <a:srgbClr val="CCCC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6" name="Google Shape;187;g2b129244633_0_8">
            <a:extLst>
              <a:ext uri="{FF2B5EF4-FFF2-40B4-BE49-F238E27FC236}">
                <a16:creationId xmlns:a16="http://schemas.microsoft.com/office/drawing/2014/main" id="{E8907ADD-3397-C30B-E069-FE9F30628A84}"/>
              </a:ext>
            </a:extLst>
          </p:cNvPr>
          <p:cNvCxnSpPr>
            <a:cxnSpLocks/>
          </p:cNvCxnSpPr>
          <p:nvPr/>
        </p:nvCxnSpPr>
        <p:spPr>
          <a:xfrm>
            <a:off x="6751674" y="1766331"/>
            <a:ext cx="2392326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1" descr="A blue and white letters on a black background&#10;&#10;Description automatically generated">
            <a:extLst>
              <a:ext uri="{FF2B5EF4-FFF2-40B4-BE49-F238E27FC236}">
                <a16:creationId xmlns:a16="http://schemas.microsoft.com/office/drawing/2014/main" id="{DB8A93FA-1968-52C0-431E-7B5BD3AA7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0106" y="6024403"/>
            <a:ext cx="1185999" cy="3874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itting at a desk with a computer&#10;&#10;Description automatically generated">
            <a:extLst>
              <a:ext uri="{FF2B5EF4-FFF2-40B4-BE49-F238E27FC236}">
                <a16:creationId xmlns:a16="http://schemas.microsoft.com/office/drawing/2014/main" id="{3D391173-5EE6-8010-8586-82FA8A0C4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170" y="1453369"/>
            <a:ext cx="3944962" cy="3944962"/>
          </a:xfrm>
          <a:prstGeom prst="ellipse">
            <a:avLst/>
          </a:prstGeom>
        </p:spPr>
      </p:pic>
      <p:sp>
        <p:nvSpPr>
          <p:cNvPr id="244" name="Google Shape;244;g26625a78ad2_0_238"/>
          <p:cNvSpPr/>
          <p:nvPr/>
        </p:nvSpPr>
        <p:spPr>
          <a:xfrm>
            <a:off x="2429951" y="1325600"/>
            <a:ext cx="4206240" cy="4206240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9525" cap="sq" cmpd="sng">
            <a:solidFill>
              <a:srgbClr val="D9D9D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26625a78ad2_0_238"/>
          <p:cNvSpPr/>
          <p:nvPr/>
        </p:nvSpPr>
        <p:spPr>
          <a:xfrm>
            <a:off x="14625" y="29250"/>
            <a:ext cx="9036900" cy="112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7" name="Google Shape;247;g26625a78ad2_0_238"/>
          <p:cNvSpPr/>
          <p:nvPr/>
        </p:nvSpPr>
        <p:spPr>
          <a:xfrm>
            <a:off x="14625" y="5532400"/>
            <a:ext cx="9036900" cy="112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26625a78ad2_0_238"/>
          <p:cNvSpPr txBox="1"/>
          <p:nvPr/>
        </p:nvSpPr>
        <p:spPr>
          <a:xfrm>
            <a:off x="521799" y="453675"/>
            <a:ext cx="3808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5 MOST COMMON COMPLAINTS</a:t>
            </a:r>
            <a:endParaRPr sz="1100" b="1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49" name="Google Shape;249;g26625a78ad2_0_238"/>
          <p:cNvGrpSpPr/>
          <p:nvPr/>
        </p:nvGrpSpPr>
        <p:grpSpPr>
          <a:xfrm>
            <a:off x="10623127" y="3162984"/>
            <a:ext cx="560913" cy="560913"/>
            <a:chOff x="0" y="0"/>
            <a:chExt cx="812800" cy="812800"/>
          </a:xfrm>
        </p:grpSpPr>
        <p:sp>
          <p:nvSpPr>
            <p:cNvPr id="250" name="Google Shape;250;g26625a78ad2_0_2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0550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g26625a78ad2_0_238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8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252;g26625a78ad2_0_238"/>
          <p:cNvSpPr/>
          <p:nvPr/>
        </p:nvSpPr>
        <p:spPr>
          <a:xfrm rot="10800000">
            <a:off x="10864820" y="3337150"/>
            <a:ext cx="128245" cy="212855"/>
          </a:xfrm>
          <a:custGeom>
            <a:avLst/>
            <a:gdLst/>
            <a:ahLst/>
            <a:cxnLst/>
            <a:rect l="l" t="t" r="r" b="b"/>
            <a:pathLst>
              <a:path w="193577" h="321290" extrusionOk="0">
                <a:moveTo>
                  <a:pt x="0" y="0"/>
                </a:moveTo>
                <a:lnTo>
                  <a:pt x="193577" y="0"/>
                </a:lnTo>
                <a:lnTo>
                  <a:pt x="193577" y="321291"/>
                </a:lnTo>
                <a:lnTo>
                  <a:pt x="0" y="3212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cxnSp>
        <p:nvCxnSpPr>
          <p:cNvPr id="253" name="Google Shape;253;g26625a78ad2_0_238"/>
          <p:cNvCxnSpPr/>
          <p:nvPr/>
        </p:nvCxnSpPr>
        <p:spPr>
          <a:xfrm rot="10800000">
            <a:off x="5492398" y="3446622"/>
            <a:ext cx="7542300" cy="0"/>
          </a:xfrm>
          <a:prstGeom prst="straightConnector1">
            <a:avLst/>
          </a:prstGeom>
          <a:noFill/>
          <a:ln w="9525" cap="flat" cmpd="sng">
            <a:solidFill>
              <a:srgbClr val="72717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4" name="Google Shape;254;g26625a78ad2_0_238"/>
          <p:cNvSpPr txBox="1"/>
          <p:nvPr/>
        </p:nvSpPr>
        <p:spPr>
          <a:xfrm>
            <a:off x="1988203" y="1442175"/>
            <a:ext cx="14556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CCCCCC"/>
                </a:solidFill>
                <a:latin typeface="Verdana"/>
                <a:ea typeface="Verdana"/>
                <a:cs typeface="Verdana"/>
                <a:sym typeface="Verdana"/>
              </a:rPr>
              <a:t>NOT RELEVANT</a:t>
            </a:r>
            <a:endParaRPr sz="700">
              <a:solidFill>
                <a:srgbClr val="CCCC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5" name="Google Shape;255;g26625a78ad2_0_238"/>
          <p:cNvSpPr/>
          <p:nvPr/>
        </p:nvSpPr>
        <p:spPr>
          <a:xfrm>
            <a:off x="4572000" y="4150"/>
            <a:ext cx="4569026" cy="6861386"/>
          </a:xfrm>
          <a:custGeom>
            <a:avLst/>
            <a:gdLst/>
            <a:ahLst/>
            <a:cxnLst/>
            <a:rect l="l" t="t" r="r" b="b"/>
            <a:pathLst>
              <a:path w="3056205" h="2709333" extrusionOk="0">
                <a:moveTo>
                  <a:pt x="0" y="0"/>
                </a:moveTo>
                <a:lnTo>
                  <a:pt x="3056205" y="0"/>
                </a:lnTo>
                <a:lnTo>
                  <a:pt x="3056205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FFFFFF">
              <a:alpha val="64560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6" name="Google Shape;256;g26625a78ad2_0_238"/>
          <p:cNvSpPr txBox="1"/>
          <p:nvPr/>
        </p:nvSpPr>
        <p:spPr>
          <a:xfrm>
            <a:off x="5017500" y="2299905"/>
            <a:ext cx="3718800" cy="22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Training… </a:t>
            </a:r>
            <a:endParaRPr sz="3400" b="1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rgbClr val="F05500"/>
                </a:solidFill>
                <a:latin typeface="Verdana"/>
                <a:ea typeface="Verdana"/>
                <a:cs typeface="Verdana"/>
                <a:sym typeface="Verdana"/>
              </a:rPr>
              <a:t>takes them away</a:t>
            </a:r>
            <a:r>
              <a:rPr lang="en-US" sz="3600" b="1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700" b="1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from their work for too long.</a:t>
            </a:r>
            <a:endParaRPr sz="100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7" name="Google Shape;257;g26625a78ad2_0_238"/>
          <p:cNvSpPr/>
          <p:nvPr/>
        </p:nvSpPr>
        <p:spPr>
          <a:xfrm>
            <a:off x="2598700" y="2457377"/>
            <a:ext cx="82200" cy="822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26625a78ad2_0_238"/>
          <p:cNvSpPr txBox="1"/>
          <p:nvPr/>
        </p:nvSpPr>
        <p:spPr>
          <a:xfrm>
            <a:off x="1099936" y="2348132"/>
            <a:ext cx="13284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CCCCCC"/>
                </a:solidFill>
                <a:latin typeface="Verdana"/>
                <a:ea typeface="Verdana"/>
                <a:cs typeface="Verdana"/>
                <a:sym typeface="Verdana"/>
              </a:rPr>
              <a:t>DOESN’T RELATE</a:t>
            </a:r>
            <a:endParaRPr sz="700">
              <a:solidFill>
                <a:srgbClr val="CCCC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9" name="Google Shape;259;g26625a78ad2_0_238"/>
          <p:cNvSpPr txBox="1"/>
          <p:nvPr/>
        </p:nvSpPr>
        <p:spPr>
          <a:xfrm>
            <a:off x="662643" y="3307402"/>
            <a:ext cx="14556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F05500"/>
                </a:solidFill>
                <a:latin typeface="Verdana"/>
                <a:ea typeface="Verdana"/>
                <a:cs typeface="Verdana"/>
                <a:sym typeface="Verdana"/>
              </a:rPr>
              <a:t>TAKES THEM AWAY</a:t>
            </a:r>
            <a:endParaRPr sz="700">
              <a:solidFill>
                <a:srgbClr val="F055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0" name="Google Shape;260;g26625a78ad2_0_238"/>
          <p:cNvSpPr txBox="1"/>
          <p:nvPr/>
        </p:nvSpPr>
        <p:spPr>
          <a:xfrm>
            <a:off x="1129694" y="4292026"/>
            <a:ext cx="13284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CCCCCC"/>
                </a:solidFill>
                <a:latin typeface="Verdana"/>
                <a:ea typeface="Verdana"/>
                <a:cs typeface="Verdana"/>
                <a:sym typeface="Verdana"/>
              </a:rPr>
              <a:t>POOR QUALITY</a:t>
            </a:r>
            <a:endParaRPr sz="700">
              <a:solidFill>
                <a:srgbClr val="CCCC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1" name="Google Shape;261;g26625a78ad2_0_238"/>
          <p:cNvSpPr txBox="1"/>
          <p:nvPr/>
        </p:nvSpPr>
        <p:spPr>
          <a:xfrm>
            <a:off x="1958438" y="5089676"/>
            <a:ext cx="12174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CCCCCC"/>
                </a:solidFill>
                <a:latin typeface="Verdana"/>
                <a:ea typeface="Verdana"/>
                <a:cs typeface="Verdana"/>
                <a:sym typeface="Verdana"/>
              </a:rPr>
              <a:t>WRONG TIME</a:t>
            </a:r>
            <a:endParaRPr sz="700">
              <a:solidFill>
                <a:srgbClr val="CCCC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2" name="Google Shape;262;g26625a78ad2_0_238"/>
          <p:cNvSpPr/>
          <p:nvPr/>
        </p:nvSpPr>
        <p:spPr>
          <a:xfrm>
            <a:off x="3292667" y="1659025"/>
            <a:ext cx="82200" cy="822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26625a78ad2_0_238"/>
          <p:cNvSpPr/>
          <p:nvPr/>
        </p:nvSpPr>
        <p:spPr>
          <a:xfrm>
            <a:off x="2384958" y="3347325"/>
            <a:ext cx="82200" cy="82200"/>
          </a:xfrm>
          <a:prstGeom prst="ellipse">
            <a:avLst/>
          </a:prstGeom>
          <a:solidFill>
            <a:srgbClr val="F05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26625a78ad2_0_238"/>
          <p:cNvSpPr/>
          <p:nvPr/>
        </p:nvSpPr>
        <p:spPr>
          <a:xfrm>
            <a:off x="2598708" y="4327875"/>
            <a:ext cx="82200" cy="822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26625a78ad2_0_238"/>
          <p:cNvSpPr/>
          <p:nvPr/>
        </p:nvSpPr>
        <p:spPr>
          <a:xfrm>
            <a:off x="3292683" y="5125517"/>
            <a:ext cx="82200" cy="822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TD Chapter Titl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side Page (Optn 2)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02D32B9B45824DB38E717B2C61127A" ma:contentTypeVersion="0" ma:contentTypeDescription="Create a new document." ma:contentTypeScope="" ma:versionID="6af857c92bb74dc5f8a4f5278aa4bf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41eae57cd1a8a648feb9118491fb33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FA5442-BAD9-48F3-9741-46ED2E7AE5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0FB090C-CA3A-475E-9149-914E9ACB7B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89597C-B51B-47E6-B2CC-20AEF2F8B75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1028</Words>
  <Application>Microsoft Office PowerPoint</Application>
  <PresentationFormat>On-screen Show (4:3)</PresentationFormat>
  <Paragraphs>181</Paragraphs>
  <Slides>21</Slides>
  <Notes>21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Helvetica Neue Light</vt:lpstr>
      <vt:lpstr>Arial</vt:lpstr>
      <vt:lpstr>Calibri</vt:lpstr>
      <vt:lpstr>Verdana</vt:lpstr>
      <vt:lpstr>ATD Chapter Title</vt:lpstr>
      <vt:lpstr>Inside Page (Optn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Brooke Hollabaugh</dc:creator>
  <cp:lastModifiedBy>Karen Sherrill</cp:lastModifiedBy>
  <cp:revision>16</cp:revision>
  <dcterms:created xsi:type="dcterms:W3CDTF">2014-03-14T14:20:21Z</dcterms:created>
  <dcterms:modified xsi:type="dcterms:W3CDTF">2024-01-23T13:57:50Z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0x010100A702D32B9B45824DB38E717B2C61127A</vt:lpwstr>
  </property>
  <property fmtid="{D5CDD505-2E9C-101B-9397-08002B2CF9AE}" pid="3" name="_Level">
    <vt:i4>1</vt:i4>
  </property>
  <property fmtid="{D5CDD505-2E9C-101B-9397-08002B2CF9AE}" pid="4" name="MSIP_Label_7cbf2ee6-7391-4c03-b07a-3137c8a2243c_Enabled">
    <vt:lpwstr>true</vt:lpwstr>
  </property>
  <property fmtid="{D5CDD505-2E9C-101B-9397-08002B2CF9AE}" pid="5" name="MSIP_Label_7cbf2ee6-7391-4c03-b07a-3137c8a2243c_SetDate">
    <vt:lpwstr>2023-04-28T17:42:51Z</vt:lpwstr>
  </property>
  <property fmtid="{D5CDD505-2E9C-101B-9397-08002B2CF9AE}" pid="6" name="MSIP_Label_7cbf2ee6-7391-4c03-b07a-3137c8a2243c_Method">
    <vt:lpwstr>Standard</vt:lpwstr>
  </property>
  <property fmtid="{D5CDD505-2E9C-101B-9397-08002B2CF9AE}" pid="7" name="MSIP_Label_7cbf2ee6-7391-4c03-b07a-3137c8a2243c_Name">
    <vt:lpwstr>Internal</vt:lpwstr>
  </property>
  <property fmtid="{D5CDD505-2E9C-101B-9397-08002B2CF9AE}" pid="8" name="MSIP_Label_7cbf2ee6-7391-4c03-b07a-3137c8a2243c_SiteId">
    <vt:lpwstr>ac144e41-8001-48f0-9e1c-170716ed06b6</vt:lpwstr>
  </property>
  <property fmtid="{D5CDD505-2E9C-101B-9397-08002B2CF9AE}" pid="9" name="MSIP_Label_7cbf2ee6-7391-4c03-b07a-3137c8a2243c_ActionId">
    <vt:lpwstr>20068e45-03da-41d8-86a9-d8572c443277</vt:lpwstr>
  </property>
  <property fmtid="{D5CDD505-2E9C-101B-9397-08002B2CF9AE}" pid="10" name="MSIP_Label_7cbf2ee6-7391-4c03-b07a-3137c8a2243c_ContentBits">
    <vt:lpwstr>1</vt:lpwstr>
  </property>
  <property fmtid="{D5CDD505-2E9C-101B-9397-08002B2CF9AE}" pid="11" name="ClassificationContentMarkingHeaderLocations">
    <vt:lpwstr>ATD Chapter Title:4\Inside Page (Optn 2):6</vt:lpwstr>
  </property>
  <property fmtid="{D5CDD505-2E9C-101B-9397-08002B2CF9AE}" pid="12" name="ClassificationContentMarkingHeaderText">
    <vt:lpwstr>Internal use</vt:lpwstr>
  </property>
  <property fmtid="{D5CDD505-2E9C-101B-9397-08002B2CF9AE}" pid="13" name="MediaServiceImageTags">
    <vt:lpwstr/>
  </property>
</Properties>
</file>