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75" r:id="rId11"/>
    <p:sldId id="265" r:id="rId12"/>
    <p:sldId id="266" r:id="rId13"/>
    <p:sldId id="267" r:id="rId14"/>
    <p:sldId id="268" r:id="rId15"/>
    <p:sldId id="269" r:id="rId16"/>
    <p:sldId id="270" r:id="rId17"/>
    <p:sldId id="271" r:id="rId18"/>
    <p:sldId id="272" r:id="rId19"/>
    <p:sldId id="273" r:id="rId20"/>
    <p:sldId id="274"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Open Sans" panose="020B0606030504020204" pitchFamily="34" charset="0"/>
      <p:regular r:id="rId27"/>
      <p:bold r:id="rId28"/>
      <p:italic r:id="rId29"/>
      <p:boldItalic r:id="rId30"/>
    </p:embeddedFont>
    <p:embeddedFont>
      <p:font typeface="Open Sans ExtraBold" panose="020B0606030504020204" pitchFamily="34" charset="0"/>
      <p:bold r:id="rId31"/>
      <p:italic r:id="rId32"/>
      <p:boldItalic r:id="rId33"/>
    </p:embeddedFont>
    <p:embeddedFont>
      <p:font typeface="Open Sans Light" panose="020B0306030504020204" pitchFamily="34" charset="0"/>
      <p:regular r:id="rId34"/>
      <p:bold r:id="rId35"/>
      <p:italic r:id="rId36"/>
      <p:boldItalic r:id="rId37"/>
    </p:embeddedFont>
    <p:embeddedFont>
      <p:font typeface="Open Sans SemiBold" panose="020B0606030504020204" pitchFamily="34" charset="0"/>
      <p:regular r:id="rId38"/>
      <p:bold r:id="rId39"/>
      <p:italic r:id="rId40"/>
      <p:boldItalic r:id="rId41"/>
    </p:embeddedFont>
  </p:embeddedFontLst>
  <p:custDataLst>
    <p:tags r:id="rId4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pos="257">
          <p15:clr>
            <a:srgbClr val="A4A3A4"/>
          </p15:clr>
        </p15:guide>
        <p15:guide id="3" orient="horz" pos="663">
          <p15:clr>
            <a:srgbClr val="A4A3A4"/>
          </p15:clr>
        </p15:guide>
        <p15:guide id="4" pos="7423">
          <p15:clr>
            <a:srgbClr val="A4A3A4"/>
          </p15:clr>
        </p15:guide>
        <p15:guide id="5" orient="horz" pos="3974">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3" roundtripDataSignature="AMtx7mgqc+O7y8MGlG09yw+8/o5C/Xahr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62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54" d="100"/>
          <a:sy n="154" d="100"/>
        </p:scale>
        <p:origin x="108" y="108"/>
      </p:cViewPr>
      <p:guideLst>
        <p:guide pos="3840"/>
        <p:guide pos="257"/>
        <p:guide orient="horz" pos="663"/>
        <p:guide pos="7423"/>
        <p:guide orient="horz" pos="3974"/>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rive.google.com/file/d/1vPut3IQ83469Gy7MtPsh1UC2094nuE-n/view?usp=sharin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orporatefinanceinstitute.com/certifications/financial-modeling-valuation-analyst-fmva-progra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orporatefinanceinstitute.com/course/operational-modelin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66579aa268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 name="Google Shape;65;g166579aa268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6b15ab812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8" name="Google Shape;178;g16b15ab812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96547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609a89bd6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1000"/>
              </a:spcBef>
              <a:spcAft>
                <a:spcPts val="0"/>
              </a:spcAft>
              <a:buClr>
                <a:srgbClr val="57595D"/>
              </a:buClr>
              <a:buSzPts val="1600"/>
              <a:buChar char="•"/>
            </a:pPr>
            <a:r>
              <a:rPr lang="en-US" sz="1600" u="sng">
                <a:solidFill>
                  <a:srgbClr val="3271D2"/>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Keyboard shortcut cheatsheet</a:t>
            </a:r>
            <a:r>
              <a:rPr lang="en-US" sz="1600">
                <a:solidFill>
                  <a:srgbClr val="57595D"/>
                </a:solidFill>
                <a:latin typeface="Open Sans"/>
                <a:ea typeface="Open Sans"/>
                <a:cs typeface="Open Sans"/>
                <a:sym typeface="Open Sans"/>
              </a:rPr>
              <a:t> - Excel is page 1, Macabacus is page 2</a:t>
            </a:r>
            <a:endParaRPr sz="1600">
              <a:solidFill>
                <a:srgbClr val="57595D"/>
              </a:solidFill>
              <a:latin typeface="Open Sans"/>
              <a:ea typeface="Open Sans"/>
              <a:cs typeface="Open Sans"/>
              <a:sym typeface="Open Sans"/>
            </a:endParaRPr>
          </a:p>
          <a:p>
            <a:pPr marL="285750" lvl="0" indent="-184150" algn="l" rtl="0">
              <a:lnSpc>
                <a:spcPct val="120000"/>
              </a:lnSpc>
              <a:spcBef>
                <a:spcPts val="0"/>
              </a:spcBef>
              <a:spcAft>
                <a:spcPts val="0"/>
              </a:spcAft>
              <a:buClr>
                <a:schemeClr val="dk1"/>
              </a:buClr>
              <a:buSzPts val="1600"/>
              <a:buFont typeface="Arial"/>
              <a:buNone/>
            </a:pPr>
            <a:endParaRPr sz="1600">
              <a:solidFill>
                <a:srgbClr val="57595D"/>
              </a:solidFill>
              <a:latin typeface="Open Sans"/>
              <a:ea typeface="Open Sans"/>
              <a:cs typeface="Open Sans"/>
              <a:sym typeface="Open Sans"/>
            </a:endParaRPr>
          </a:p>
          <a:p>
            <a:pPr marL="0" lvl="0" indent="0" algn="l" rtl="0">
              <a:lnSpc>
                <a:spcPct val="100000"/>
              </a:lnSpc>
              <a:spcBef>
                <a:spcPts val="1000"/>
              </a:spcBef>
              <a:spcAft>
                <a:spcPts val="0"/>
              </a:spcAft>
              <a:buSzPts val="1100"/>
              <a:buNone/>
            </a:pPr>
            <a:endParaRPr/>
          </a:p>
        </p:txBody>
      </p:sp>
      <p:sp>
        <p:nvSpPr>
          <p:cNvPr id="155" name="Google Shape;155;g1609a89bd6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6651ba829a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1000"/>
              </a:spcBef>
              <a:spcAft>
                <a:spcPts val="0"/>
              </a:spcAft>
              <a:buClr>
                <a:srgbClr val="57595D"/>
              </a:buClr>
              <a:buSzPts val="1600"/>
              <a:buChar char="•"/>
            </a:pPr>
            <a:r>
              <a:rPr lang="en-US" sz="1600">
                <a:solidFill>
                  <a:srgbClr val="57595D"/>
                </a:solidFill>
                <a:latin typeface="Open Sans"/>
                <a:ea typeface="Open Sans"/>
                <a:cs typeface="Open Sans"/>
                <a:sym typeface="Open Sans"/>
              </a:rPr>
              <a:t>Highlight the following</a:t>
            </a:r>
            <a:endParaRPr sz="1600">
              <a:solidFill>
                <a:srgbClr val="57595D"/>
              </a:solidFill>
              <a:latin typeface="Open Sans"/>
              <a:ea typeface="Open Sans"/>
              <a:cs typeface="Open Sans"/>
              <a:sym typeface="Open Sans"/>
            </a:endParaRPr>
          </a:p>
          <a:p>
            <a:pPr marL="1200150" lvl="1" indent="-285750" algn="l" rtl="0">
              <a:lnSpc>
                <a:spcPct val="120000"/>
              </a:lnSpc>
              <a:spcBef>
                <a:spcPts val="1000"/>
              </a:spcBef>
              <a:spcAft>
                <a:spcPts val="0"/>
              </a:spcAft>
              <a:buClr>
                <a:srgbClr val="57595D"/>
              </a:buClr>
              <a:buSzPts val="1600"/>
              <a:buChar char="•"/>
            </a:pPr>
            <a:r>
              <a:rPr lang="en-US" sz="1600">
                <a:solidFill>
                  <a:srgbClr val="57595D"/>
                </a:solidFill>
                <a:latin typeface="Open Sans"/>
                <a:ea typeface="Open Sans"/>
                <a:cs typeface="Open Sans"/>
                <a:sym typeface="Open Sans"/>
              </a:rPr>
              <a:t>Notes</a:t>
            </a:r>
            <a:endParaRPr sz="1600">
              <a:solidFill>
                <a:srgbClr val="57595D"/>
              </a:solidFill>
              <a:latin typeface="Open Sans"/>
              <a:ea typeface="Open Sans"/>
              <a:cs typeface="Open Sans"/>
              <a:sym typeface="Open Sans"/>
            </a:endParaRPr>
          </a:p>
          <a:p>
            <a:pPr marL="1200150" lvl="1" indent="-285750" algn="l" rtl="0">
              <a:lnSpc>
                <a:spcPct val="120000"/>
              </a:lnSpc>
              <a:spcBef>
                <a:spcPts val="1000"/>
              </a:spcBef>
              <a:spcAft>
                <a:spcPts val="0"/>
              </a:spcAft>
              <a:buClr>
                <a:srgbClr val="57595D"/>
              </a:buClr>
              <a:buSzPts val="1600"/>
              <a:buChar char="•"/>
            </a:pPr>
            <a:r>
              <a:rPr lang="en-US" sz="1600">
                <a:solidFill>
                  <a:srgbClr val="57595D"/>
                </a:solidFill>
                <a:latin typeface="Open Sans"/>
                <a:ea typeface="Open Sans"/>
                <a:cs typeface="Open Sans"/>
                <a:sym typeface="Open Sans"/>
              </a:rPr>
              <a:t>Thumbs up/down</a:t>
            </a:r>
            <a:endParaRPr sz="1600">
              <a:solidFill>
                <a:srgbClr val="57595D"/>
              </a:solidFill>
              <a:latin typeface="Open Sans"/>
              <a:ea typeface="Open Sans"/>
              <a:cs typeface="Open Sans"/>
              <a:sym typeface="Open Sans"/>
            </a:endParaRPr>
          </a:p>
          <a:p>
            <a:pPr marL="1200150" lvl="1" indent="-285750" algn="l" rtl="0">
              <a:lnSpc>
                <a:spcPct val="120000"/>
              </a:lnSpc>
              <a:spcBef>
                <a:spcPts val="1000"/>
              </a:spcBef>
              <a:spcAft>
                <a:spcPts val="0"/>
              </a:spcAft>
              <a:buClr>
                <a:srgbClr val="57595D"/>
              </a:buClr>
              <a:buSzPts val="1600"/>
              <a:buChar char="•"/>
            </a:pPr>
            <a:r>
              <a:rPr lang="en-US" sz="1600">
                <a:solidFill>
                  <a:srgbClr val="57595D"/>
                </a:solidFill>
                <a:latin typeface="Open Sans"/>
                <a:ea typeface="Open Sans"/>
                <a:cs typeface="Open Sans"/>
                <a:sym typeface="Open Sans"/>
              </a:rPr>
              <a:t>Where to reach out to customer support</a:t>
            </a:r>
            <a:endParaRPr sz="1600">
              <a:solidFill>
                <a:srgbClr val="57595D"/>
              </a:solidFill>
              <a:latin typeface="Open Sans"/>
              <a:ea typeface="Open Sans"/>
              <a:cs typeface="Open Sans"/>
              <a:sym typeface="Open Sans"/>
            </a:endParaRPr>
          </a:p>
          <a:p>
            <a:pPr marL="1200150" lvl="1" indent="-285750" algn="l" rtl="0">
              <a:lnSpc>
                <a:spcPct val="120000"/>
              </a:lnSpc>
              <a:spcBef>
                <a:spcPts val="1000"/>
              </a:spcBef>
              <a:spcAft>
                <a:spcPts val="0"/>
              </a:spcAft>
              <a:buClr>
                <a:srgbClr val="57595D"/>
              </a:buClr>
              <a:buSzPts val="1600"/>
              <a:buChar char="•"/>
            </a:pPr>
            <a:r>
              <a:rPr lang="en-US" sz="1600">
                <a:solidFill>
                  <a:srgbClr val="57595D"/>
                </a:solidFill>
                <a:latin typeface="Open Sans"/>
                <a:ea typeface="Open Sans"/>
                <a:cs typeface="Open Sans"/>
                <a:sym typeface="Open Sans"/>
              </a:rPr>
              <a:t>Speed up and rewind</a:t>
            </a:r>
            <a:endParaRPr sz="1600">
              <a:solidFill>
                <a:srgbClr val="57595D"/>
              </a:solidFill>
              <a:latin typeface="Open Sans"/>
              <a:ea typeface="Open Sans"/>
              <a:cs typeface="Open Sans"/>
              <a:sym typeface="Open Sans"/>
            </a:endParaRPr>
          </a:p>
          <a:p>
            <a:pPr marL="285750" lvl="0" indent="-184150" algn="l" rtl="0">
              <a:lnSpc>
                <a:spcPct val="120000"/>
              </a:lnSpc>
              <a:spcBef>
                <a:spcPts val="0"/>
              </a:spcBef>
              <a:spcAft>
                <a:spcPts val="0"/>
              </a:spcAft>
              <a:buClr>
                <a:schemeClr val="dk1"/>
              </a:buClr>
              <a:buSzPts val="1600"/>
              <a:buFont typeface="Arial"/>
              <a:buNone/>
            </a:pPr>
            <a:endParaRPr sz="1600">
              <a:solidFill>
                <a:srgbClr val="57595D"/>
              </a:solidFill>
              <a:latin typeface="Open Sans"/>
              <a:ea typeface="Open Sans"/>
              <a:cs typeface="Open Sans"/>
              <a:sym typeface="Open Sans"/>
            </a:endParaRPr>
          </a:p>
          <a:p>
            <a:pPr marL="0" lvl="0" indent="0" algn="l" rtl="0">
              <a:lnSpc>
                <a:spcPct val="100000"/>
              </a:lnSpc>
              <a:spcBef>
                <a:spcPts val="1000"/>
              </a:spcBef>
              <a:spcAft>
                <a:spcPts val="0"/>
              </a:spcAft>
              <a:buSzPts val="1100"/>
              <a:buNone/>
            </a:pPr>
            <a:endParaRPr/>
          </a:p>
        </p:txBody>
      </p:sp>
      <p:sp>
        <p:nvSpPr>
          <p:cNvPr id="165" name="Google Shape;165;g16651ba829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6b15ab812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8" name="Google Shape;178;g16b15ab812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85750" lvl="0" indent="-285750" algn="l" rtl="0">
              <a:lnSpc>
                <a:spcPct val="120000"/>
              </a:lnSpc>
              <a:spcBef>
                <a:spcPts val="0"/>
              </a:spcBef>
              <a:spcAft>
                <a:spcPts val="0"/>
              </a:spcAft>
              <a:buClr>
                <a:srgbClr val="57595D"/>
              </a:buClr>
              <a:buSzPts val="1600"/>
              <a:buChar char="•"/>
            </a:pPr>
            <a:r>
              <a:rPr lang="en-US" sz="1600">
                <a:solidFill>
                  <a:srgbClr val="57595D"/>
                </a:solidFill>
                <a:latin typeface="Open Sans"/>
                <a:ea typeface="Open Sans"/>
                <a:cs typeface="Open Sans"/>
                <a:sym typeface="Open Sans"/>
              </a:rPr>
              <a:t>Career paths found on </a:t>
            </a:r>
            <a:r>
              <a:rPr lang="en-US" sz="1600" u="sng">
                <a:solidFill>
                  <a:srgbClr val="3271D2"/>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this page</a:t>
            </a:r>
            <a:endParaRPr sz="1600">
              <a:solidFill>
                <a:srgbClr val="57595D"/>
              </a:solidFill>
              <a:latin typeface="Open Sans"/>
              <a:ea typeface="Open Sans"/>
              <a:cs typeface="Open Sans"/>
              <a:sym typeface="Open Sans"/>
            </a:endParaRPr>
          </a:p>
          <a:p>
            <a:pPr marL="0" lvl="0" indent="0" algn="l" rtl="0">
              <a:lnSpc>
                <a:spcPct val="100000"/>
              </a:lnSpc>
              <a:spcBef>
                <a:spcPts val="0"/>
              </a:spcBef>
              <a:spcAft>
                <a:spcPts val="0"/>
              </a:spcAft>
              <a:buSzPts val="1100"/>
              <a:buNone/>
            </a:pPr>
            <a:endParaRPr/>
          </a:p>
        </p:txBody>
      </p:sp>
      <p:sp>
        <p:nvSpPr>
          <p:cNvPr id="183" name="Google Shape;18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6b15ab812f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6" name="Google Shape;196;g16b15ab812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609a89bd6c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1" name="Google Shape;201;g1609a89bd6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85750" lvl="0" indent="-285750" algn="l" rtl="0">
              <a:lnSpc>
                <a:spcPct val="120000"/>
              </a:lnSpc>
              <a:spcBef>
                <a:spcPts val="0"/>
              </a:spcBef>
              <a:spcAft>
                <a:spcPts val="0"/>
              </a:spcAft>
              <a:buClr>
                <a:srgbClr val="57595D"/>
              </a:buClr>
              <a:buSzPts val="1600"/>
              <a:buChar char="•"/>
            </a:pPr>
            <a:r>
              <a:rPr lang="en-US" sz="1600">
                <a:solidFill>
                  <a:srgbClr val="57595D"/>
                </a:solidFill>
                <a:latin typeface="Open Sans"/>
                <a:ea typeface="Open Sans"/>
                <a:cs typeface="Open Sans"/>
                <a:sym typeface="Open Sans"/>
              </a:rPr>
              <a:t>New core courses of the FMVA (available October 31st on the Skill Development Platform)</a:t>
            </a:r>
            <a:endParaRPr sz="1600">
              <a:solidFill>
                <a:srgbClr val="57595D"/>
              </a:solidFill>
              <a:latin typeface="Open Sans"/>
              <a:ea typeface="Open Sans"/>
              <a:cs typeface="Open Sans"/>
              <a:sym typeface="Open Sans"/>
            </a:endParaRPr>
          </a:p>
          <a:p>
            <a:pPr marL="457200" lvl="0" indent="-330200" algn="l" rtl="0">
              <a:lnSpc>
                <a:spcPct val="120000"/>
              </a:lnSpc>
              <a:spcBef>
                <a:spcPts val="0"/>
              </a:spcBef>
              <a:spcAft>
                <a:spcPts val="0"/>
              </a:spcAft>
              <a:buClr>
                <a:srgbClr val="57595D"/>
              </a:buClr>
              <a:buSzPts val="1600"/>
              <a:buAutoNum type="arabicPeriod"/>
            </a:pPr>
            <a:r>
              <a:rPr lang="en-US" sz="1600" u="sng">
                <a:solidFill>
                  <a:srgbClr val="3271D2"/>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Operational Modeling</a:t>
            </a:r>
            <a:r>
              <a:rPr lang="en-US" sz="1600">
                <a:solidFill>
                  <a:srgbClr val="57595D"/>
                </a:solidFill>
                <a:latin typeface="Open Sans"/>
                <a:ea typeface="Open Sans"/>
                <a:cs typeface="Open Sans"/>
                <a:sym typeface="Open Sans"/>
              </a:rPr>
              <a:t> (Elective → Core)</a:t>
            </a:r>
            <a:endParaRPr sz="1600">
              <a:solidFill>
                <a:srgbClr val="57595D"/>
              </a:solidFill>
              <a:latin typeface="Open Sans"/>
              <a:ea typeface="Open Sans"/>
              <a:cs typeface="Open Sans"/>
              <a:sym typeface="Open Sans"/>
            </a:endParaRPr>
          </a:p>
          <a:p>
            <a:pPr marL="457200" lvl="0" indent="-330200" algn="l" rtl="0">
              <a:lnSpc>
                <a:spcPct val="120000"/>
              </a:lnSpc>
              <a:spcBef>
                <a:spcPts val="0"/>
              </a:spcBef>
              <a:spcAft>
                <a:spcPts val="0"/>
              </a:spcAft>
              <a:buClr>
                <a:srgbClr val="57595D"/>
              </a:buClr>
              <a:buSzPts val="1600"/>
              <a:buAutoNum type="arabicPeriod"/>
            </a:pPr>
            <a:r>
              <a:rPr lang="en-US" sz="1600">
                <a:solidFill>
                  <a:srgbClr val="57595D"/>
                </a:solidFill>
                <a:latin typeface="Open Sans"/>
                <a:ea typeface="Open Sans"/>
                <a:cs typeface="Open Sans"/>
                <a:sym typeface="Open Sans"/>
              </a:rPr>
              <a:t>DCF Valuation Modeling (Brand new course)</a:t>
            </a:r>
            <a:endParaRPr sz="1600">
              <a:solidFill>
                <a:srgbClr val="57595D"/>
              </a:solidFill>
              <a:latin typeface="Open Sans"/>
              <a:ea typeface="Open Sans"/>
              <a:cs typeface="Open Sans"/>
              <a:sym typeface="Open Sans"/>
            </a:endParaRPr>
          </a:p>
          <a:p>
            <a:pPr marL="457200" lvl="0" indent="-330200" algn="l" rtl="0">
              <a:lnSpc>
                <a:spcPct val="120000"/>
              </a:lnSpc>
              <a:spcBef>
                <a:spcPts val="0"/>
              </a:spcBef>
              <a:spcAft>
                <a:spcPts val="0"/>
              </a:spcAft>
              <a:buClr>
                <a:srgbClr val="57595D"/>
              </a:buClr>
              <a:buSzPts val="1600"/>
              <a:buAutoNum type="arabicPeriod"/>
            </a:pPr>
            <a:r>
              <a:rPr lang="en-US" sz="1600">
                <a:solidFill>
                  <a:srgbClr val="57595D"/>
                </a:solidFill>
                <a:latin typeface="Open Sans"/>
                <a:ea typeface="Open Sans"/>
                <a:cs typeface="Open Sans"/>
                <a:sym typeface="Open Sans"/>
              </a:rPr>
              <a:t>Comparable Valuation Analysis (Brand new course)</a:t>
            </a:r>
            <a:endParaRPr sz="1600">
              <a:solidFill>
                <a:srgbClr val="57595D"/>
              </a:solidFill>
              <a:latin typeface="Open Sans"/>
              <a:ea typeface="Open Sans"/>
              <a:cs typeface="Open Sans"/>
              <a:sym typeface="Open Sans"/>
            </a:endParaRPr>
          </a:p>
          <a:p>
            <a:pPr marL="457200" lvl="0" indent="-330200" algn="l" rtl="0">
              <a:lnSpc>
                <a:spcPct val="120000"/>
              </a:lnSpc>
              <a:spcBef>
                <a:spcPts val="0"/>
              </a:spcBef>
              <a:spcAft>
                <a:spcPts val="0"/>
              </a:spcAft>
              <a:buClr>
                <a:srgbClr val="57595D"/>
              </a:buClr>
              <a:buSzPts val="1600"/>
              <a:buAutoNum type="arabicPeriod"/>
            </a:pPr>
            <a:r>
              <a:rPr lang="en-US" sz="1600">
                <a:solidFill>
                  <a:srgbClr val="57595D"/>
                </a:solidFill>
                <a:latin typeface="Open Sans"/>
                <a:ea typeface="Open Sans"/>
                <a:cs typeface="Open Sans"/>
                <a:sym typeface="Open Sans"/>
              </a:rPr>
              <a:t>3-Statement Modeling (Refreshed)</a:t>
            </a:r>
            <a:endParaRPr sz="1600">
              <a:solidFill>
                <a:srgbClr val="57595D"/>
              </a:solidFill>
              <a:latin typeface="Open Sans"/>
              <a:ea typeface="Open Sans"/>
              <a:cs typeface="Open Sans"/>
              <a:sym typeface="Open Sans"/>
            </a:endParaRPr>
          </a:p>
          <a:p>
            <a:pPr marL="285750" lvl="0" indent="-184150" algn="l" rtl="0">
              <a:lnSpc>
                <a:spcPct val="120000"/>
              </a:lnSpc>
              <a:spcBef>
                <a:spcPts val="0"/>
              </a:spcBef>
              <a:spcAft>
                <a:spcPts val="0"/>
              </a:spcAft>
              <a:buClr>
                <a:schemeClr val="dk1"/>
              </a:buClr>
              <a:buSzPts val="1600"/>
              <a:buFont typeface="Arial"/>
              <a:buNone/>
            </a:pPr>
            <a:endParaRPr sz="1600">
              <a:solidFill>
                <a:srgbClr val="57595D"/>
              </a:solidFill>
              <a:latin typeface="Open Sans"/>
              <a:ea typeface="Open Sans"/>
              <a:cs typeface="Open Sans"/>
              <a:sym typeface="Open Sans"/>
            </a:endParaRPr>
          </a:p>
          <a:p>
            <a:pPr marL="0" lvl="0" indent="0" algn="l" rtl="0">
              <a:lnSpc>
                <a:spcPct val="100000"/>
              </a:lnSpc>
              <a:spcBef>
                <a:spcPts val="1000"/>
              </a:spcBef>
              <a:spcAft>
                <a:spcPts val="0"/>
              </a:spcAft>
              <a:buSzPts val="1100"/>
              <a:buNone/>
            </a:pPr>
            <a:endParaRPr/>
          </a:p>
        </p:txBody>
      </p:sp>
      <p:sp>
        <p:nvSpPr>
          <p:cNvPr id="206" name="Google Shape;20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7" name="Google Shape;22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1" name="Google Shape;24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1" name="Google Shape;7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6" name="Google Shape;24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b45c3f5eeb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9" name="Google Shape;79;gb45c3f5ee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6651ba829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4" name="Google Shape;94;g16651ba829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4" name="Google Shape;10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1" name="Google Shape;12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6" name="Google Shape;12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1" name="Google Shape;13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6651ba829a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6" name="Google Shape;146;g16651ba829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Section Title 1">
  <p:cSld name="1_Section Title_1">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g166579aa268_0_7"/>
          <p:cNvSpPr txBox="1">
            <a:spLocks noGrp="1"/>
          </p:cNvSpPr>
          <p:nvPr>
            <p:ph type="title"/>
          </p:nvPr>
        </p:nvSpPr>
        <p:spPr>
          <a:xfrm>
            <a:off x="229024" y="2592950"/>
            <a:ext cx="7124400" cy="994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3000"/>
              <a:buFont typeface="Open Sans"/>
              <a:buNone/>
              <a:defRPr sz="3000"/>
            </a:lvl1pPr>
            <a:lvl2pPr lvl="1" algn="l">
              <a:lnSpc>
                <a:spcPct val="100000"/>
              </a:lnSpc>
              <a:spcBef>
                <a:spcPts val="0"/>
              </a:spcBef>
              <a:spcAft>
                <a:spcPts val="0"/>
              </a:spcAft>
              <a:buClr>
                <a:schemeClr val="lt2"/>
              </a:buClr>
              <a:buSzPts val="1400"/>
              <a:buNone/>
              <a:defRPr>
                <a:solidFill>
                  <a:schemeClr val="lt2"/>
                </a:solidFill>
              </a:defRPr>
            </a:lvl2pPr>
            <a:lvl3pPr lvl="2" algn="l">
              <a:lnSpc>
                <a:spcPct val="100000"/>
              </a:lnSpc>
              <a:spcBef>
                <a:spcPts val="0"/>
              </a:spcBef>
              <a:spcAft>
                <a:spcPts val="0"/>
              </a:spcAft>
              <a:buClr>
                <a:schemeClr val="lt2"/>
              </a:buClr>
              <a:buSzPts val="1400"/>
              <a:buNone/>
              <a:defRPr>
                <a:solidFill>
                  <a:schemeClr val="lt2"/>
                </a:solidFill>
              </a:defRPr>
            </a:lvl3pPr>
            <a:lvl4pPr lvl="3" algn="l">
              <a:lnSpc>
                <a:spcPct val="100000"/>
              </a:lnSpc>
              <a:spcBef>
                <a:spcPts val="0"/>
              </a:spcBef>
              <a:spcAft>
                <a:spcPts val="0"/>
              </a:spcAft>
              <a:buClr>
                <a:schemeClr val="lt2"/>
              </a:buClr>
              <a:buSzPts val="1400"/>
              <a:buNone/>
              <a:defRPr>
                <a:solidFill>
                  <a:schemeClr val="lt2"/>
                </a:solidFill>
              </a:defRPr>
            </a:lvl4pPr>
            <a:lvl5pPr lvl="4" algn="l">
              <a:lnSpc>
                <a:spcPct val="100000"/>
              </a:lnSpc>
              <a:spcBef>
                <a:spcPts val="0"/>
              </a:spcBef>
              <a:spcAft>
                <a:spcPts val="0"/>
              </a:spcAft>
              <a:buClr>
                <a:schemeClr val="lt2"/>
              </a:buClr>
              <a:buSzPts val="1400"/>
              <a:buNone/>
              <a:defRPr>
                <a:solidFill>
                  <a:schemeClr val="lt2"/>
                </a:solidFill>
              </a:defRPr>
            </a:lvl5pPr>
            <a:lvl6pPr lvl="5" algn="l">
              <a:lnSpc>
                <a:spcPct val="100000"/>
              </a:lnSpc>
              <a:spcBef>
                <a:spcPts val="0"/>
              </a:spcBef>
              <a:spcAft>
                <a:spcPts val="0"/>
              </a:spcAft>
              <a:buClr>
                <a:schemeClr val="lt2"/>
              </a:buClr>
              <a:buSzPts val="1400"/>
              <a:buNone/>
              <a:defRPr>
                <a:solidFill>
                  <a:schemeClr val="lt2"/>
                </a:solidFill>
              </a:defRPr>
            </a:lvl6pPr>
            <a:lvl7pPr lvl="6" algn="l">
              <a:lnSpc>
                <a:spcPct val="100000"/>
              </a:lnSpc>
              <a:spcBef>
                <a:spcPts val="0"/>
              </a:spcBef>
              <a:spcAft>
                <a:spcPts val="0"/>
              </a:spcAft>
              <a:buClr>
                <a:schemeClr val="lt2"/>
              </a:buClr>
              <a:buSzPts val="1400"/>
              <a:buNone/>
              <a:defRPr>
                <a:solidFill>
                  <a:schemeClr val="lt2"/>
                </a:solidFill>
              </a:defRPr>
            </a:lvl7pPr>
            <a:lvl8pPr lvl="7" algn="l">
              <a:lnSpc>
                <a:spcPct val="100000"/>
              </a:lnSpc>
              <a:spcBef>
                <a:spcPts val="0"/>
              </a:spcBef>
              <a:spcAft>
                <a:spcPts val="0"/>
              </a:spcAft>
              <a:buClr>
                <a:schemeClr val="lt2"/>
              </a:buClr>
              <a:buSzPts val="1400"/>
              <a:buNone/>
              <a:defRPr>
                <a:solidFill>
                  <a:schemeClr val="lt2"/>
                </a:solidFill>
              </a:defRPr>
            </a:lvl8pPr>
            <a:lvl9pPr lvl="8" algn="l">
              <a:lnSpc>
                <a:spcPct val="100000"/>
              </a:lnSpc>
              <a:spcBef>
                <a:spcPts val="0"/>
              </a:spcBef>
              <a:spcAft>
                <a:spcPts val="0"/>
              </a:spcAft>
              <a:buClr>
                <a:schemeClr val="lt2"/>
              </a:buClr>
              <a:buSzPts val="1400"/>
              <a:buNone/>
              <a:defRPr>
                <a:solidFill>
                  <a:schemeClr val="lt2"/>
                </a:solidFill>
              </a:defRPr>
            </a:lvl9pPr>
          </a:lstStyle>
          <a:p>
            <a:endParaRPr/>
          </a:p>
        </p:txBody>
      </p:sp>
      <p:pic>
        <p:nvPicPr>
          <p:cNvPr id="15" name="Google Shape;15;g166579aa268_0_7" descr="Icon&#10;&#10;Description automatically generated"/>
          <p:cNvPicPr preferRelativeResize="0"/>
          <p:nvPr/>
        </p:nvPicPr>
        <p:blipFill rotWithShape="1">
          <a:blip r:embed="rId3">
            <a:alphaModFix/>
          </a:blip>
          <a:srcRect/>
          <a:stretch/>
        </p:blipFill>
        <p:spPr>
          <a:xfrm>
            <a:off x="11029474" y="6404874"/>
            <a:ext cx="755126" cy="24630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1_Objectives">
  <p:cSld name="1_Objectives">
    <p:bg>
      <p:bgPr>
        <a:gradFill>
          <a:gsLst>
            <a:gs pos="0">
              <a:schemeClr val="lt2"/>
            </a:gs>
            <a:gs pos="100000">
              <a:schemeClr val="lt2"/>
            </a:gs>
          </a:gsLst>
          <a:lin ang="3599321" scaled="0"/>
        </a:gradFill>
        <a:effectLst/>
      </p:bgPr>
    </p:bg>
    <p:spTree>
      <p:nvGrpSpPr>
        <p:cNvPr id="1" name="Shape 16"/>
        <p:cNvGrpSpPr/>
        <p:nvPr/>
      </p:nvGrpSpPr>
      <p:grpSpPr>
        <a:xfrm>
          <a:off x="0" y="0"/>
          <a:ext cx="0" cy="0"/>
          <a:chOff x="0" y="0"/>
          <a:chExt cx="0" cy="0"/>
        </a:xfrm>
      </p:grpSpPr>
      <p:sp>
        <p:nvSpPr>
          <p:cNvPr id="17" name="Google Shape;17;p66"/>
          <p:cNvSpPr txBox="1">
            <a:spLocks noGrp="1"/>
          </p:cNvSpPr>
          <p:nvPr>
            <p:ph type="title"/>
          </p:nvPr>
        </p:nvSpPr>
        <p:spPr>
          <a:xfrm>
            <a:off x="305650" y="351025"/>
            <a:ext cx="10615500" cy="701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400"/>
              <a:buFont typeface="Open San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66"/>
          <p:cNvSpPr txBox="1"/>
          <p:nvPr/>
        </p:nvSpPr>
        <p:spPr>
          <a:xfrm>
            <a:off x="305652" y="6384932"/>
            <a:ext cx="3307043"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A5A5A5"/>
                </a:solidFill>
                <a:latin typeface="Open Sans"/>
                <a:ea typeface="Open Sans"/>
                <a:cs typeface="Open Sans"/>
                <a:sym typeface="Open Sans"/>
              </a:rPr>
              <a:t>Corporate Finance Institute®</a:t>
            </a:r>
            <a:endParaRPr sz="1000" b="0" i="0" u="none" strike="noStrike" cap="none">
              <a:solidFill>
                <a:srgbClr val="A5A5A5"/>
              </a:solidFill>
              <a:latin typeface="Arial"/>
              <a:ea typeface="Arial"/>
              <a:cs typeface="Arial"/>
              <a:sym typeface="Arial"/>
            </a:endParaRPr>
          </a:p>
        </p:txBody>
      </p:sp>
      <p:pic>
        <p:nvPicPr>
          <p:cNvPr id="19" name="Google Shape;19;p66" descr="A black and white logo&#10;&#10;Description automatically generated with low confidence"/>
          <p:cNvPicPr preferRelativeResize="0"/>
          <p:nvPr/>
        </p:nvPicPr>
        <p:blipFill rotWithShape="1">
          <a:blip r:embed="rId2">
            <a:alphaModFix/>
          </a:blip>
          <a:srcRect/>
          <a:stretch/>
        </p:blipFill>
        <p:spPr>
          <a:xfrm>
            <a:off x="11049352" y="6380922"/>
            <a:ext cx="736359" cy="260315"/>
          </a:xfrm>
          <a:prstGeom prst="rect">
            <a:avLst/>
          </a:prstGeom>
          <a:noFill/>
          <a:ln>
            <a:noFill/>
          </a:ln>
        </p:spPr>
      </p:pic>
      <p:grpSp>
        <p:nvGrpSpPr>
          <p:cNvPr id="20" name="Google Shape;20;p66"/>
          <p:cNvGrpSpPr/>
          <p:nvPr/>
        </p:nvGrpSpPr>
        <p:grpSpPr>
          <a:xfrm>
            <a:off x="408600" y="896094"/>
            <a:ext cx="727435" cy="54174"/>
            <a:chOff x="408600" y="896094"/>
            <a:chExt cx="727435" cy="54174"/>
          </a:xfrm>
        </p:grpSpPr>
        <p:sp>
          <p:nvSpPr>
            <p:cNvPr id="21" name="Google Shape;21;p66"/>
            <p:cNvSpPr/>
            <p:nvPr/>
          </p:nvSpPr>
          <p:spPr>
            <a:xfrm>
              <a:off x="421332" y="897674"/>
              <a:ext cx="691376" cy="52594"/>
            </a:xfrm>
            <a:prstGeom prst="flowChartAlternateProcess">
              <a:avLst/>
            </a:prstGeom>
            <a:solidFill>
              <a:srgbClr val="255BA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 name="Google Shape;22;p66"/>
            <p:cNvSpPr/>
            <p:nvPr/>
          </p:nvSpPr>
          <p:spPr>
            <a:xfrm>
              <a:off x="408600" y="896094"/>
              <a:ext cx="52594" cy="52594"/>
            </a:xfrm>
            <a:prstGeom prst="ellipse">
              <a:avLst/>
            </a:prstGeom>
            <a:solidFill>
              <a:srgbClr val="255BA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 name="Google Shape;23;p66"/>
            <p:cNvSpPr/>
            <p:nvPr/>
          </p:nvSpPr>
          <p:spPr>
            <a:xfrm>
              <a:off x="1083441" y="896094"/>
              <a:ext cx="52594" cy="52594"/>
            </a:xfrm>
            <a:prstGeom prst="ellipse">
              <a:avLst/>
            </a:prstGeom>
            <a:solidFill>
              <a:srgbClr val="255BA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24" name="Google Shape;24;p66"/>
          <p:cNvSpPr txBox="1">
            <a:spLocks noGrp="1"/>
          </p:cNvSpPr>
          <p:nvPr>
            <p:ph type="body" idx="1"/>
          </p:nvPr>
        </p:nvSpPr>
        <p:spPr>
          <a:xfrm>
            <a:off x="408600" y="1148575"/>
            <a:ext cx="11376000" cy="5160449"/>
          </a:xfrm>
          <a:prstGeom prst="rect">
            <a:avLst/>
          </a:prstGeom>
          <a:noFill/>
          <a:ln>
            <a:noFill/>
          </a:ln>
        </p:spPr>
        <p:txBody>
          <a:bodyPr spcFirstLastPara="1" wrap="square" lIns="0" tIns="0" rIns="0" bIns="0" anchor="t" anchorCtr="0">
            <a:normAutofit/>
          </a:bodyPr>
          <a:lstStyle>
            <a:lvl1pPr marL="457200" marR="0" lvl="0" indent="-228600" algn="l" rtl="0">
              <a:lnSpc>
                <a:spcPct val="120000"/>
              </a:lnSpc>
              <a:spcBef>
                <a:spcPts val="0"/>
              </a:spcBef>
              <a:spcAft>
                <a:spcPts val="0"/>
              </a:spcAft>
              <a:buClr>
                <a:schemeClr val="dk1"/>
              </a:buClr>
              <a:buSzPts val="1600"/>
              <a:buFont typeface="Arial"/>
              <a:buNone/>
              <a:defRPr sz="1600" b="0" i="0" u="none" strike="noStrike" cap="none">
                <a:solidFill>
                  <a:schemeClr val="lt1"/>
                </a:solidFill>
                <a:latin typeface="Open Sans"/>
                <a:ea typeface="Open Sans"/>
                <a:cs typeface="Open Sans"/>
                <a:sym typeface="Open Sans"/>
              </a:defRPr>
            </a:lvl1pPr>
            <a:lvl2pPr marL="914400" marR="0" lvl="1" indent="-330200" algn="l" rtl="0">
              <a:lnSpc>
                <a:spcPct val="120000"/>
              </a:lnSpc>
              <a:spcBef>
                <a:spcPts val="10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2pPr>
            <a:lvl3pPr marL="1371600" marR="0" lvl="2" indent="-330200" algn="l" rtl="0">
              <a:lnSpc>
                <a:spcPct val="120000"/>
              </a:lnSpc>
              <a:spcBef>
                <a:spcPts val="1000"/>
              </a:spcBef>
              <a:spcAft>
                <a:spcPts val="0"/>
              </a:spcAft>
              <a:buClr>
                <a:schemeClr val="dk1"/>
              </a:buClr>
              <a:buSzPts val="1600"/>
              <a:buFont typeface="Open Sans Light"/>
              <a:buChar char="–"/>
              <a:defRPr sz="1600" b="0" i="0" u="none" strike="noStrike" cap="none">
                <a:solidFill>
                  <a:schemeClr val="dk1"/>
                </a:solidFill>
                <a:latin typeface="Open Sans"/>
                <a:ea typeface="Open Sans"/>
                <a:cs typeface="Open Sans"/>
                <a:sym typeface="Open Sans"/>
              </a:defRPr>
            </a:lvl3pPr>
            <a:lvl4pPr marL="1828800" marR="0" lvl="3" indent="-330200" algn="l" rtl="0">
              <a:lnSpc>
                <a:spcPct val="120000"/>
              </a:lnSpc>
              <a:spcBef>
                <a:spcPts val="10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4pPr>
            <a:lvl5pPr marL="2286000" marR="0" lvl="4" indent="-330200" algn="l" rtl="0">
              <a:lnSpc>
                <a:spcPct val="120000"/>
              </a:lnSpc>
              <a:spcBef>
                <a:spcPts val="10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5pPr>
            <a:lvl6pPr marL="2743200" marR="0" lvl="5" indent="-330200" algn="l" rtl="0">
              <a:lnSpc>
                <a:spcPct val="120000"/>
              </a:lnSpc>
              <a:spcBef>
                <a:spcPts val="10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20000"/>
              </a:lnSpc>
              <a:spcBef>
                <a:spcPts val="10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20000"/>
              </a:lnSpc>
              <a:spcBef>
                <a:spcPts val="10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20000"/>
              </a:lnSpc>
              <a:spcBef>
                <a:spcPts val="10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structor's Bio">
  <p:cSld name="Instructor's Bio">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308475" y="345250"/>
            <a:ext cx="10542900" cy="701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a:spLocks noGrp="1"/>
          </p:cNvSpPr>
          <p:nvPr>
            <p:ph type="pic" idx="2"/>
          </p:nvPr>
        </p:nvSpPr>
        <p:spPr>
          <a:xfrm>
            <a:off x="869525" y="1464800"/>
            <a:ext cx="3746400" cy="4245900"/>
          </a:xfrm>
          <a:prstGeom prst="rect">
            <a:avLst/>
          </a:prstGeom>
          <a:noFill/>
          <a:ln>
            <a:noFill/>
          </a:ln>
        </p:spPr>
      </p:sp>
      <p:sp>
        <p:nvSpPr>
          <p:cNvPr id="28" name="Google Shape;28;p67"/>
          <p:cNvSpPr txBox="1">
            <a:spLocks noGrp="1"/>
          </p:cNvSpPr>
          <p:nvPr>
            <p:ph type="subTitle" idx="1"/>
          </p:nvPr>
        </p:nvSpPr>
        <p:spPr>
          <a:xfrm>
            <a:off x="7233800" y="1961075"/>
            <a:ext cx="4320000" cy="3607800"/>
          </a:xfrm>
          <a:prstGeom prst="rect">
            <a:avLst/>
          </a:prstGeom>
          <a:noFill/>
          <a:ln>
            <a:noFill/>
          </a:ln>
        </p:spPr>
        <p:txBody>
          <a:bodyPr spcFirstLastPara="1" wrap="square" lIns="0" tIns="0" rIns="0" bIns="0" anchor="t" anchorCtr="0">
            <a:normAutofit/>
          </a:bodyPr>
          <a:lstStyle>
            <a:lvl1pPr marR="0" lvl="0" algn="l" rtl="0">
              <a:lnSpc>
                <a:spcPct val="100000"/>
              </a:lnSpc>
              <a:spcBef>
                <a:spcPts val="100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1000"/>
              </a:spcBef>
              <a:spcAft>
                <a:spcPts val="0"/>
              </a:spcAft>
              <a:buClr>
                <a:srgbClr val="000000"/>
              </a:buClr>
              <a:buSzPts val="16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1000"/>
              </a:spcBef>
              <a:spcAft>
                <a:spcPts val="0"/>
              </a:spcAft>
              <a:buClr>
                <a:srgbClr val="000000"/>
              </a:buClr>
              <a:buSzPts val="16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1000"/>
              </a:spcBef>
              <a:spcAft>
                <a:spcPts val="0"/>
              </a:spcAft>
              <a:buClr>
                <a:srgbClr val="000000"/>
              </a:buClr>
              <a:buSzPts val="16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1000"/>
              </a:spcBef>
              <a:spcAft>
                <a:spcPts val="0"/>
              </a:spcAft>
              <a:buClr>
                <a:srgbClr val="000000"/>
              </a:buClr>
              <a:buSzPts val="16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1000"/>
              </a:spcBef>
              <a:spcAft>
                <a:spcPts val="0"/>
              </a:spcAft>
              <a:buClr>
                <a:srgbClr val="000000"/>
              </a:buClr>
              <a:buSzPts val="16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1000"/>
              </a:spcBef>
              <a:spcAft>
                <a:spcPts val="0"/>
              </a:spcAft>
              <a:buClr>
                <a:srgbClr val="000000"/>
              </a:buClr>
              <a:buSzPts val="16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1000"/>
              </a:spcBef>
              <a:spcAft>
                <a:spcPts val="0"/>
              </a:spcAft>
              <a:buClr>
                <a:srgbClr val="000000"/>
              </a:buClr>
              <a:buSzPts val="16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1000"/>
              </a:spcBef>
              <a:spcAft>
                <a:spcPts val="0"/>
              </a:spcAft>
              <a:buClr>
                <a:srgbClr val="000000"/>
              </a:buClr>
              <a:buSzPts val="16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 name="Google Shape;29;p67"/>
          <p:cNvSpPr txBox="1">
            <a:spLocks noGrp="1"/>
          </p:cNvSpPr>
          <p:nvPr>
            <p:ph type="subTitle" idx="3"/>
          </p:nvPr>
        </p:nvSpPr>
        <p:spPr>
          <a:xfrm>
            <a:off x="4850450" y="4954575"/>
            <a:ext cx="2682600" cy="323400"/>
          </a:xfrm>
          <a:prstGeom prst="rect">
            <a:avLst/>
          </a:prstGeom>
          <a:noFill/>
          <a:ln>
            <a:noFill/>
          </a:ln>
        </p:spPr>
        <p:txBody>
          <a:bodyPr spcFirstLastPara="1" wrap="square" lIns="0" tIns="0" rIns="0" bIns="0" anchor="t" anchorCtr="0">
            <a:normAutofit/>
          </a:bodyPr>
          <a:lstStyle>
            <a:lvl1pPr marR="0" lvl="0" algn="l" rtl="0">
              <a:lnSpc>
                <a:spcPct val="100000"/>
              </a:lnSpc>
              <a:spcBef>
                <a:spcPts val="1000"/>
              </a:spcBef>
              <a:spcAft>
                <a:spcPts val="0"/>
              </a:spcAft>
              <a:buClr>
                <a:schemeClr val="lt2"/>
              </a:buClr>
              <a:buSzPts val="1600"/>
              <a:buFont typeface="Arial"/>
              <a:buNone/>
              <a:defRPr sz="1400" b="1" i="0" u="none" strike="noStrike" cap="none">
                <a:solidFill>
                  <a:schemeClr val="lt2"/>
                </a:solidFill>
                <a:latin typeface="Arial"/>
                <a:ea typeface="Arial"/>
                <a:cs typeface="Arial"/>
                <a:sym typeface="Arial"/>
              </a:defRPr>
            </a:lvl1pPr>
            <a:lvl2pPr marR="0" lvl="1" algn="l" rtl="0">
              <a:lnSpc>
                <a:spcPct val="100000"/>
              </a:lnSpc>
              <a:spcBef>
                <a:spcPts val="100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2pPr>
            <a:lvl3pPr marR="0" lvl="2" algn="l" rtl="0">
              <a:lnSpc>
                <a:spcPct val="100000"/>
              </a:lnSpc>
              <a:spcBef>
                <a:spcPts val="1000"/>
              </a:spcBef>
              <a:spcAft>
                <a:spcPts val="0"/>
              </a:spcAft>
              <a:buClr>
                <a:srgbClr val="000000"/>
              </a:buClr>
              <a:buSzPts val="1500"/>
              <a:buFont typeface="Open Sans"/>
              <a:buNone/>
              <a:defRPr sz="1500" b="1" i="0" u="none" strike="noStrike" cap="none">
                <a:solidFill>
                  <a:srgbClr val="000000"/>
                </a:solidFill>
                <a:latin typeface="Arial"/>
                <a:ea typeface="Arial"/>
                <a:cs typeface="Arial"/>
                <a:sym typeface="Arial"/>
              </a:defRPr>
            </a:lvl3pPr>
            <a:lvl4pPr marR="0" lvl="3" algn="l" rtl="0">
              <a:lnSpc>
                <a:spcPct val="100000"/>
              </a:lnSpc>
              <a:spcBef>
                <a:spcPts val="100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4pPr>
            <a:lvl5pPr marR="0" lvl="4" algn="l" rtl="0">
              <a:lnSpc>
                <a:spcPct val="100000"/>
              </a:lnSpc>
              <a:spcBef>
                <a:spcPts val="100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5pPr>
            <a:lvl6pPr marR="0" lvl="5" algn="l" rtl="0">
              <a:lnSpc>
                <a:spcPct val="100000"/>
              </a:lnSpc>
              <a:spcBef>
                <a:spcPts val="100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6pPr>
            <a:lvl7pPr marR="0" lvl="6" algn="l" rtl="0">
              <a:lnSpc>
                <a:spcPct val="100000"/>
              </a:lnSpc>
              <a:spcBef>
                <a:spcPts val="100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7pPr>
            <a:lvl8pPr marR="0" lvl="7" algn="l" rtl="0">
              <a:lnSpc>
                <a:spcPct val="100000"/>
              </a:lnSpc>
              <a:spcBef>
                <a:spcPts val="100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8pPr>
            <a:lvl9pPr marR="0" lvl="8" algn="l" rtl="0">
              <a:lnSpc>
                <a:spcPct val="100000"/>
              </a:lnSpc>
              <a:spcBef>
                <a:spcPts val="100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9pPr>
          </a:lstStyle>
          <a:p>
            <a:endParaRPr/>
          </a:p>
        </p:txBody>
      </p:sp>
      <p:sp>
        <p:nvSpPr>
          <p:cNvPr id="30" name="Google Shape;30;p67"/>
          <p:cNvSpPr txBox="1">
            <a:spLocks noGrp="1"/>
          </p:cNvSpPr>
          <p:nvPr>
            <p:ph type="subTitle" idx="4"/>
          </p:nvPr>
        </p:nvSpPr>
        <p:spPr>
          <a:xfrm>
            <a:off x="4850450" y="5226150"/>
            <a:ext cx="2682600" cy="216300"/>
          </a:xfrm>
          <a:prstGeom prst="rect">
            <a:avLst/>
          </a:prstGeom>
          <a:noFill/>
          <a:ln>
            <a:noFill/>
          </a:ln>
        </p:spPr>
        <p:txBody>
          <a:bodyPr spcFirstLastPara="1" wrap="square" lIns="0" tIns="0" rIns="0" bIns="0" anchor="t" anchorCtr="0">
            <a:normAutofit/>
          </a:bodyPr>
          <a:lstStyle>
            <a:lvl1pPr marR="0" lvl="0" algn="l" rtl="0">
              <a:lnSpc>
                <a:spcPct val="100000"/>
              </a:lnSpc>
              <a:spcBef>
                <a:spcPts val="1000"/>
              </a:spcBef>
              <a:spcAft>
                <a:spcPts val="0"/>
              </a:spcAft>
              <a:buClr>
                <a:schemeClr val="lt2"/>
              </a:buClr>
              <a:buSzPts val="1300"/>
              <a:buFont typeface="Arial"/>
              <a:buNone/>
              <a:defRPr sz="1300" b="0" i="0" u="none" strike="noStrike" cap="none">
                <a:solidFill>
                  <a:schemeClr val="lt2"/>
                </a:solidFill>
                <a:latin typeface="Arial"/>
                <a:ea typeface="Arial"/>
                <a:cs typeface="Arial"/>
                <a:sym typeface="Arial"/>
              </a:defRPr>
            </a:lvl1pPr>
            <a:lvl2pPr marR="0" lvl="1" algn="l" rtl="0">
              <a:lnSpc>
                <a:spcPct val="100000"/>
              </a:lnSpc>
              <a:spcBef>
                <a:spcPts val="100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R="0" lvl="2" algn="l" rtl="0">
              <a:lnSpc>
                <a:spcPct val="100000"/>
              </a:lnSpc>
              <a:spcBef>
                <a:spcPts val="100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R="0" lvl="3" algn="l" rtl="0">
              <a:lnSpc>
                <a:spcPct val="100000"/>
              </a:lnSpc>
              <a:spcBef>
                <a:spcPts val="100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R="0" lvl="4" algn="l" rtl="0">
              <a:lnSpc>
                <a:spcPct val="100000"/>
              </a:lnSpc>
              <a:spcBef>
                <a:spcPts val="100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R="0" lvl="5" algn="l" rtl="0">
              <a:lnSpc>
                <a:spcPct val="100000"/>
              </a:lnSpc>
              <a:spcBef>
                <a:spcPts val="100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R="0" lvl="6" algn="l" rtl="0">
              <a:lnSpc>
                <a:spcPct val="100000"/>
              </a:lnSpc>
              <a:spcBef>
                <a:spcPts val="100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R="0" lvl="7" algn="l" rtl="0">
              <a:lnSpc>
                <a:spcPct val="100000"/>
              </a:lnSpc>
              <a:spcBef>
                <a:spcPts val="100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R="0" lvl="8" algn="l" rtl="0">
              <a:lnSpc>
                <a:spcPct val="100000"/>
              </a:lnSpc>
              <a:spcBef>
                <a:spcPts val="100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endParaRPr/>
          </a:p>
        </p:txBody>
      </p:sp>
      <p:sp>
        <p:nvSpPr>
          <p:cNvPr id="31" name="Google Shape;31;p67"/>
          <p:cNvSpPr txBox="1">
            <a:spLocks noGrp="1"/>
          </p:cNvSpPr>
          <p:nvPr>
            <p:ph type="subTitle" idx="5"/>
          </p:nvPr>
        </p:nvSpPr>
        <p:spPr>
          <a:xfrm>
            <a:off x="4850450" y="5494400"/>
            <a:ext cx="2682600" cy="216300"/>
          </a:xfrm>
          <a:prstGeom prst="rect">
            <a:avLst/>
          </a:prstGeom>
          <a:noFill/>
          <a:ln>
            <a:noFill/>
          </a:ln>
        </p:spPr>
        <p:txBody>
          <a:bodyPr spcFirstLastPara="1" wrap="square" lIns="0" tIns="0" rIns="0" bIns="0" anchor="t" anchorCtr="0">
            <a:normAutofit/>
          </a:bodyPr>
          <a:lstStyle>
            <a:lvl1pPr marR="0" lvl="0" algn="l" rtl="0">
              <a:lnSpc>
                <a:spcPct val="100000"/>
              </a:lnSpc>
              <a:spcBef>
                <a:spcPts val="1000"/>
              </a:spcBef>
              <a:spcAft>
                <a:spcPts val="0"/>
              </a:spcAft>
              <a:buClr>
                <a:schemeClr val="lt2"/>
              </a:buClr>
              <a:buSzPts val="1300"/>
              <a:buFont typeface="Open Sans Light"/>
              <a:buNone/>
              <a:defRPr sz="1300" b="0" i="1" u="none" strike="noStrike" cap="none">
                <a:solidFill>
                  <a:schemeClr val="lt2"/>
                </a:solidFill>
                <a:latin typeface="Open Sans Light"/>
                <a:ea typeface="Open Sans Light"/>
                <a:cs typeface="Open Sans Light"/>
                <a:sym typeface="Open Sans Light"/>
              </a:defRPr>
            </a:lvl1pPr>
            <a:lvl2pPr marR="0" lvl="1" algn="l" rtl="0">
              <a:lnSpc>
                <a:spcPct val="100000"/>
              </a:lnSpc>
              <a:spcBef>
                <a:spcPts val="1000"/>
              </a:spcBef>
              <a:spcAft>
                <a:spcPts val="0"/>
              </a:spcAft>
              <a:buClr>
                <a:srgbClr val="000000"/>
              </a:buClr>
              <a:buSzPts val="1300"/>
              <a:buFont typeface="Open Sans Light"/>
              <a:buNone/>
              <a:defRPr sz="1300" b="0" i="1" u="none" strike="noStrike" cap="none">
                <a:solidFill>
                  <a:srgbClr val="000000"/>
                </a:solidFill>
                <a:latin typeface="Open Sans Light"/>
                <a:ea typeface="Open Sans Light"/>
                <a:cs typeface="Open Sans Light"/>
                <a:sym typeface="Open Sans Light"/>
              </a:defRPr>
            </a:lvl2pPr>
            <a:lvl3pPr marR="0" lvl="2" algn="l" rtl="0">
              <a:lnSpc>
                <a:spcPct val="100000"/>
              </a:lnSpc>
              <a:spcBef>
                <a:spcPts val="1000"/>
              </a:spcBef>
              <a:spcAft>
                <a:spcPts val="0"/>
              </a:spcAft>
              <a:buClr>
                <a:srgbClr val="000000"/>
              </a:buClr>
              <a:buSzPts val="1300"/>
              <a:buFont typeface="Arial"/>
              <a:buNone/>
              <a:defRPr sz="1300" b="0" i="1" u="none" strike="noStrike" cap="none">
                <a:solidFill>
                  <a:srgbClr val="000000"/>
                </a:solidFill>
                <a:latin typeface="Open Sans Light"/>
                <a:ea typeface="Open Sans Light"/>
                <a:cs typeface="Open Sans Light"/>
                <a:sym typeface="Open Sans Light"/>
              </a:defRPr>
            </a:lvl3pPr>
            <a:lvl4pPr marR="0" lvl="3" algn="l" rtl="0">
              <a:lnSpc>
                <a:spcPct val="100000"/>
              </a:lnSpc>
              <a:spcBef>
                <a:spcPts val="1000"/>
              </a:spcBef>
              <a:spcAft>
                <a:spcPts val="0"/>
              </a:spcAft>
              <a:buClr>
                <a:srgbClr val="000000"/>
              </a:buClr>
              <a:buSzPts val="1300"/>
              <a:buFont typeface="Open Sans Light"/>
              <a:buNone/>
              <a:defRPr sz="1300" b="0" i="1" u="none" strike="noStrike" cap="none">
                <a:solidFill>
                  <a:srgbClr val="000000"/>
                </a:solidFill>
                <a:latin typeface="Open Sans Light"/>
                <a:ea typeface="Open Sans Light"/>
                <a:cs typeface="Open Sans Light"/>
                <a:sym typeface="Open Sans Light"/>
              </a:defRPr>
            </a:lvl4pPr>
            <a:lvl5pPr marR="0" lvl="4" algn="l" rtl="0">
              <a:lnSpc>
                <a:spcPct val="100000"/>
              </a:lnSpc>
              <a:spcBef>
                <a:spcPts val="1000"/>
              </a:spcBef>
              <a:spcAft>
                <a:spcPts val="0"/>
              </a:spcAft>
              <a:buClr>
                <a:srgbClr val="000000"/>
              </a:buClr>
              <a:buSzPts val="1300"/>
              <a:buFont typeface="Open Sans Light"/>
              <a:buNone/>
              <a:defRPr sz="1300" b="0" i="1" u="none" strike="noStrike" cap="none">
                <a:solidFill>
                  <a:srgbClr val="000000"/>
                </a:solidFill>
                <a:latin typeface="Open Sans Light"/>
                <a:ea typeface="Open Sans Light"/>
                <a:cs typeface="Open Sans Light"/>
                <a:sym typeface="Open Sans Light"/>
              </a:defRPr>
            </a:lvl5pPr>
            <a:lvl6pPr marR="0" lvl="5" algn="l" rtl="0">
              <a:lnSpc>
                <a:spcPct val="100000"/>
              </a:lnSpc>
              <a:spcBef>
                <a:spcPts val="1000"/>
              </a:spcBef>
              <a:spcAft>
                <a:spcPts val="0"/>
              </a:spcAft>
              <a:buClr>
                <a:srgbClr val="000000"/>
              </a:buClr>
              <a:buSzPts val="1300"/>
              <a:buFont typeface="Open Sans Light"/>
              <a:buNone/>
              <a:defRPr sz="1300" b="0" i="1" u="none" strike="noStrike" cap="none">
                <a:solidFill>
                  <a:srgbClr val="000000"/>
                </a:solidFill>
                <a:latin typeface="Open Sans Light"/>
                <a:ea typeface="Open Sans Light"/>
                <a:cs typeface="Open Sans Light"/>
                <a:sym typeface="Open Sans Light"/>
              </a:defRPr>
            </a:lvl6pPr>
            <a:lvl7pPr marR="0" lvl="6" algn="l" rtl="0">
              <a:lnSpc>
                <a:spcPct val="100000"/>
              </a:lnSpc>
              <a:spcBef>
                <a:spcPts val="1000"/>
              </a:spcBef>
              <a:spcAft>
                <a:spcPts val="0"/>
              </a:spcAft>
              <a:buClr>
                <a:srgbClr val="000000"/>
              </a:buClr>
              <a:buSzPts val="1300"/>
              <a:buFont typeface="Open Sans Light"/>
              <a:buNone/>
              <a:defRPr sz="1300" b="0" i="1" u="none" strike="noStrike" cap="none">
                <a:solidFill>
                  <a:srgbClr val="000000"/>
                </a:solidFill>
                <a:latin typeface="Open Sans Light"/>
                <a:ea typeface="Open Sans Light"/>
                <a:cs typeface="Open Sans Light"/>
                <a:sym typeface="Open Sans Light"/>
              </a:defRPr>
            </a:lvl7pPr>
            <a:lvl8pPr marR="0" lvl="7" algn="l" rtl="0">
              <a:lnSpc>
                <a:spcPct val="100000"/>
              </a:lnSpc>
              <a:spcBef>
                <a:spcPts val="1000"/>
              </a:spcBef>
              <a:spcAft>
                <a:spcPts val="0"/>
              </a:spcAft>
              <a:buClr>
                <a:srgbClr val="000000"/>
              </a:buClr>
              <a:buSzPts val="1300"/>
              <a:buFont typeface="Open Sans Light"/>
              <a:buNone/>
              <a:defRPr sz="1300" b="0" i="1" u="none" strike="noStrike" cap="none">
                <a:solidFill>
                  <a:srgbClr val="000000"/>
                </a:solidFill>
                <a:latin typeface="Open Sans Light"/>
                <a:ea typeface="Open Sans Light"/>
                <a:cs typeface="Open Sans Light"/>
                <a:sym typeface="Open Sans Light"/>
              </a:defRPr>
            </a:lvl8pPr>
            <a:lvl9pPr marR="0" lvl="8" algn="l" rtl="0">
              <a:lnSpc>
                <a:spcPct val="100000"/>
              </a:lnSpc>
              <a:spcBef>
                <a:spcPts val="1000"/>
              </a:spcBef>
              <a:spcAft>
                <a:spcPts val="0"/>
              </a:spcAft>
              <a:buClr>
                <a:srgbClr val="000000"/>
              </a:buClr>
              <a:buSzPts val="1300"/>
              <a:buFont typeface="Open Sans Light"/>
              <a:buNone/>
              <a:defRPr sz="1300" b="0" i="1" u="none" strike="noStrike" cap="none">
                <a:solidFill>
                  <a:srgbClr val="000000"/>
                </a:solidFill>
                <a:latin typeface="Open Sans Light"/>
                <a:ea typeface="Open Sans Light"/>
                <a:cs typeface="Open Sans Light"/>
                <a:sym typeface="Open Sans Light"/>
              </a:defRPr>
            </a:lvl9pPr>
          </a:lstStyle>
          <a:p>
            <a:endParaRPr/>
          </a:p>
        </p:txBody>
      </p:sp>
      <p:sp>
        <p:nvSpPr>
          <p:cNvPr id="32" name="Google Shape;32;p67"/>
          <p:cNvSpPr txBox="1">
            <a:spLocks noGrp="1"/>
          </p:cNvSpPr>
          <p:nvPr>
            <p:ph type="subTitle" idx="6"/>
          </p:nvPr>
        </p:nvSpPr>
        <p:spPr>
          <a:xfrm>
            <a:off x="7233800" y="1529350"/>
            <a:ext cx="3663000" cy="323400"/>
          </a:xfrm>
          <a:prstGeom prst="rect">
            <a:avLst/>
          </a:prstGeom>
          <a:noFill/>
          <a:ln>
            <a:noFill/>
          </a:ln>
        </p:spPr>
        <p:txBody>
          <a:bodyPr spcFirstLastPara="1" wrap="square" lIns="0" tIns="0" rIns="0" bIns="0" anchor="t" anchorCtr="0">
            <a:normAutofit/>
          </a:bodyPr>
          <a:lstStyle>
            <a:lvl1pPr marR="0" lvl="0" algn="l" rtl="0">
              <a:lnSpc>
                <a:spcPct val="100000"/>
              </a:lnSpc>
              <a:spcBef>
                <a:spcPts val="1000"/>
              </a:spcBef>
              <a:spcAft>
                <a:spcPts val="0"/>
              </a:spcAft>
              <a:buClr>
                <a:schemeClr val="lt2"/>
              </a:buClr>
              <a:buSzPts val="1600"/>
              <a:buFont typeface="Arial"/>
              <a:buNone/>
              <a:defRPr sz="1400" b="1" i="0" u="none" strike="noStrike" cap="none">
                <a:solidFill>
                  <a:schemeClr val="lt2"/>
                </a:solidFill>
                <a:latin typeface="Arial"/>
                <a:ea typeface="Arial"/>
                <a:cs typeface="Arial"/>
                <a:sym typeface="Arial"/>
              </a:defRPr>
            </a:lvl1pPr>
            <a:lvl2pPr marR="0" lvl="1" algn="l" rtl="0">
              <a:lnSpc>
                <a:spcPct val="100000"/>
              </a:lnSpc>
              <a:spcBef>
                <a:spcPts val="100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2pPr>
            <a:lvl3pPr marR="0" lvl="2" algn="l" rtl="0">
              <a:lnSpc>
                <a:spcPct val="100000"/>
              </a:lnSpc>
              <a:spcBef>
                <a:spcPts val="1000"/>
              </a:spcBef>
              <a:spcAft>
                <a:spcPts val="0"/>
              </a:spcAft>
              <a:buClr>
                <a:srgbClr val="000000"/>
              </a:buClr>
              <a:buSzPts val="1500"/>
              <a:buFont typeface="Open Sans"/>
              <a:buNone/>
              <a:defRPr sz="1500" b="1" i="0" u="none" strike="noStrike" cap="none">
                <a:solidFill>
                  <a:srgbClr val="000000"/>
                </a:solidFill>
                <a:latin typeface="Arial"/>
                <a:ea typeface="Arial"/>
                <a:cs typeface="Arial"/>
                <a:sym typeface="Arial"/>
              </a:defRPr>
            </a:lvl3pPr>
            <a:lvl4pPr marR="0" lvl="3" algn="l" rtl="0">
              <a:lnSpc>
                <a:spcPct val="100000"/>
              </a:lnSpc>
              <a:spcBef>
                <a:spcPts val="100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4pPr>
            <a:lvl5pPr marR="0" lvl="4" algn="l" rtl="0">
              <a:lnSpc>
                <a:spcPct val="100000"/>
              </a:lnSpc>
              <a:spcBef>
                <a:spcPts val="100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5pPr>
            <a:lvl6pPr marR="0" lvl="5" algn="l" rtl="0">
              <a:lnSpc>
                <a:spcPct val="100000"/>
              </a:lnSpc>
              <a:spcBef>
                <a:spcPts val="100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6pPr>
            <a:lvl7pPr marR="0" lvl="6" algn="l" rtl="0">
              <a:lnSpc>
                <a:spcPct val="100000"/>
              </a:lnSpc>
              <a:spcBef>
                <a:spcPts val="100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7pPr>
            <a:lvl8pPr marR="0" lvl="7" algn="l" rtl="0">
              <a:lnSpc>
                <a:spcPct val="100000"/>
              </a:lnSpc>
              <a:spcBef>
                <a:spcPts val="100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8pPr>
            <a:lvl9pPr marR="0" lvl="8" algn="l" rtl="0">
              <a:lnSpc>
                <a:spcPct val="100000"/>
              </a:lnSpc>
              <a:spcBef>
                <a:spcPts val="100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3"/>
        <p:cNvGrpSpPr/>
        <p:nvPr/>
      </p:nvGrpSpPr>
      <p:grpSpPr>
        <a:xfrm>
          <a:off x="0" y="0"/>
          <a:ext cx="0" cy="0"/>
          <a:chOff x="0" y="0"/>
          <a:chExt cx="0" cy="0"/>
        </a:xfrm>
      </p:grpSpPr>
      <p:sp>
        <p:nvSpPr>
          <p:cNvPr id="34" name="Google Shape;34;p72"/>
          <p:cNvSpPr txBox="1">
            <a:spLocks noGrp="1"/>
          </p:cNvSpPr>
          <p:nvPr>
            <p:ph type="title"/>
          </p:nvPr>
        </p:nvSpPr>
        <p:spPr>
          <a:xfrm>
            <a:off x="305650" y="351025"/>
            <a:ext cx="10615800" cy="701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2"/>
          <p:cNvSpPr txBox="1">
            <a:spLocks noGrp="1"/>
          </p:cNvSpPr>
          <p:nvPr>
            <p:ph type="body" idx="1"/>
          </p:nvPr>
        </p:nvSpPr>
        <p:spPr>
          <a:xfrm>
            <a:off x="408600" y="1148575"/>
            <a:ext cx="11376000" cy="5160449"/>
          </a:xfrm>
          <a:prstGeom prst="rect">
            <a:avLst/>
          </a:prstGeom>
          <a:noFill/>
          <a:ln>
            <a:noFill/>
          </a:ln>
        </p:spPr>
        <p:txBody>
          <a:bodyPr spcFirstLastPara="1" wrap="square" lIns="0" tIns="0" rIns="0" bIns="0" anchor="t" anchorCtr="0">
            <a:normAutofit/>
          </a:bodyPr>
          <a:lstStyle>
            <a:lvl1pPr marL="457200" marR="0" lvl="0" indent="-228600" algn="l" rtl="0">
              <a:lnSpc>
                <a:spcPct val="120000"/>
              </a:lnSpc>
              <a:spcBef>
                <a:spcPts val="0"/>
              </a:spcBef>
              <a:spcAft>
                <a:spcPts val="0"/>
              </a:spcAft>
              <a:buClr>
                <a:schemeClr val="dk1"/>
              </a:buClr>
              <a:buSzPts val="1600"/>
              <a:buFont typeface="Arial"/>
              <a:buNone/>
              <a:defRPr sz="1600" b="0" i="0" u="none" strike="noStrike" cap="none">
                <a:solidFill>
                  <a:schemeClr val="dk1"/>
                </a:solidFill>
                <a:latin typeface="Open Sans"/>
                <a:ea typeface="Open Sans"/>
                <a:cs typeface="Open Sans"/>
                <a:sym typeface="Open Sans"/>
              </a:defRPr>
            </a:lvl1pPr>
            <a:lvl2pPr marL="914400" marR="0" lvl="1" indent="-330200" algn="l" rtl="0">
              <a:lnSpc>
                <a:spcPct val="120000"/>
              </a:lnSpc>
              <a:spcBef>
                <a:spcPts val="10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2pPr>
            <a:lvl3pPr marL="1371600" marR="0" lvl="2" indent="-330200" algn="l" rtl="0">
              <a:lnSpc>
                <a:spcPct val="120000"/>
              </a:lnSpc>
              <a:spcBef>
                <a:spcPts val="1000"/>
              </a:spcBef>
              <a:spcAft>
                <a:spcPts val="0"/>
              </a:spcAft>
              <a:buClr>
                <a:schemeClr val="dk1"/>
              </a:buClr>
              <a:buSzPts val="1600"/>
              <a:buFont typeface="Open Sans Light"/>
              <a:buChar char="–"/>
              <a:defRPr sz="1600" b="0" i="0" u="none" strike="noStrike" cap="none">
                <a:solidFill>
                  <a:schemeClr val="dk1"/>
                </a:solidFill>
                <a:latin typeface="Open Sans"/>
                <a:ea typeface="Open Sans"/>
                <a:cs typeface="Open Sans"/>
                <a:sym typeface="Open Sans"/>
              </a:defRPr>
            </a:lvl3pPr>
            <a:lvl4pPr marL="1828800" marR="0" lvl="3" indent="-330200" algn="l" rtl="0">
              <a:lnSpc>
                <a:spcPct val="120000"/>
              </a:lnSpc>
              <a:spcBef>
                <a:spcPts val="10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4pPr>
            <a:lvl5pPr marL="2286000" marR="0" lvl="4" indent="-330200" algn="l" rtl="0">
              <a:lnSpc>
                <a:spcPct val="120000"/>
              </a:lnSpc>
              <a:spcBef>
                <a:spcPts val="10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5pPr>
            <a:lvl6pPr marL="2743200" marR="0" lvl="5" indent="-330200" algn="l" rtl="0">
              <a:lnSpc>
                <a:spcPct val="120000"/>
              </a:lnSpc>
              <a:spcBef>
                <a:spcPts val="10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20000"/>
              </a:lnSpc>
              <a:spcBef>
                <a:spcPts val="10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20000"/>
              </a:lnSpc>
              <a:spcBef>
                <a:spcPts val="10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20000"/>
              </a:lnSpc>
              <a:spcBef>
                <a:spcPts val="10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Title">
  <p:cSld name="Section Title">
    <p:bg>
      <p:bgPr>
        <a:gradFill>
          <a:gsLst>
            <a:gs pos="0">
              <a:schemeClr val="lt2"/>
            </a:gs>
            <a:gs pos="100000">
              <a:schemeClr val="lt2"/>
            </a:gs>
          </a:gsLst>
          <a:lin ang="3599321" scaled="0"/>
        </a:gradFill>
        <a:effectLst/>
      </p:bgPr>
    </p:bg>
    <p:spTree>
      <p:nvGrpSpPr>
        <p:cNvPr id="1" name="Shape 36"/>
        <p:cNvGrpSpPr/>
        <p:nvPr/>
      </p:nvGrpSpPr>
      <p:grpSpPr>
        <a:xfrm>
          <a:off x="0" y="0"/>
          <a:ext cx="0" cy="0"/>
          <a:chOff x="0" y="0"/>
          <a:chExt cx="0" cy="0"/>
        </a:xfrm>
      </p:grpSpPr>
      <p:sp>
        <p:nvSpPr>
          <p:cNvPr id="2" name="Do not remove" hidden="1">
            <a:extLst>
              <a:ext uri="{FF2B5EF4-FFF2-40B4-BE49-F238E27FC236}">
                <a16:creationId xmlns:a16="http://schemas.microsoft.com/office/drawing/2014/main" id="{06A6F04A-78E3-B8AF-47A9-2BBA9F84A6D0}"/>
              </a:ext>
            </a:extLst>
          </p:cNvPr>
          <p:cNvSpPr/>
          <p:nvPr userDrawn="1">
            <p:custDataLst>
              <p:tags r:id="rId1"/>
            </p:custDataLst>
          </p:nvPr>
        </p:nvSpPr>
        <p:spPr>
          <a:xfrm>
            <a:off x="0" y="0"/>
            <a:ext cx="12700" cy="12700"/>
          </a:xfrm>
          <a:prstGeom prst="octagon">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7" name="Google Shape;37;p71"/>
          <p:cNvPicPr preferRelativeResize="0"/>
          <p:nvPr/>
        </p:nvPicPr>
        <p:blipFill rotWithShape="1">
          <a:blip r:embed="rId3">
            <a:alphaModFix amt="9000"/>
          </a:blip>
          <a:srcRect/>
          <a:stretch/>
        </p:blipFill>
        <p:spPr>
          <a:xfrm>
            <a:off x="1494275" y="177975"/>
            <a:ext cx="11733898" cy="7539979"/>
          </a:xfrm>
          <a:prstGeom prst="rect">
            <a:avLst/>
          </a:prstGeom>
          <a:noFill/>
          <a:ln>
            <a:noFill/>
          </a:ln>
        </p:spPr>
      </p:pic>
      <p:sp>
        <p:nvSpPr>
          <p:cNvPr id="38" name="Google Shape;38;p71"/>
          <p:cNvSpPr txBox="1">
            <a:spLocks noGrp="1"/>
          </p:cNvSpPr>
          <p:nvPr>
            <p:ph type="title"/>
          </p:nvPr>
        </p:nvSpPr>
        <p:spPr>
          <a:xfrm>
            <a:off x="229022" y="3082264"/>
            <a:ext cx="11733900" cy="9948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000"/>
              <a:buFont typeface="Open Sans"/>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9" name="Google Shape;39;p71" descr="A black and white logo&#10;&#10;Description automatically generated with low confidence"/>
          <p:cNvPicPr preferRelativeResize="0"/>
          <p:nvPr/>
        </p:nvPicPr>
        <p:blipFill rotWithShape="1">
          <a:blip r:embed="rId4">
            <a:alphaModFix/>
          </a:blip>
          <a:srcRect/>
          <a:stretch/>
        </p:blipFill>
        <p:spPr>
          <a:xfrm>
            <a:off x="11049352" y="6380922"/>
            <a:ext cx="736359" cy="26031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ection Title">
  <p:cSld name="1_Section Title">
    <p:bg>
      <p:bgPr>
        <a:solidFill>
          <a:schemeClr val="lt1"/>
        </a:solidFill>
        <a:effectLst/>
      </p:bgPr>
    </p:bg>
    <p:spTree>
      <p:nvGrpSpPr>
        <p:cNvPr id="1" name="Shape 40"/>
        <p:cNvGrpSpPr/>
        <p:nvPr/>
      </p:nvGrpSpPr>
      <p:grpSpPr>
        <a:xfrm>
          <a:off x="0" y="0"/>
          <a:ext cx="0" cy="0"/>
          <a:chOff x="0" y="0"/>
          <a:chExt cx="0" cy="0"/>
        </a:xfrm>
      </p:grpSpPr>
      <p:sp>
        <p:nvSpPr>
          <p:cNvPr id="41" name="Google Shape;41;p65"/>
          <p:cNvSpPr txBox="1">
            <a:spLocks noGrp="1"/>
          </p:cNvSpPr>
          <p:nvPr>
            <p:ph type="title"/>
          </p:nvPr>
        </p:nvSpPr>
        <p:spPr>
          <a:xfrm>
            <a:off x="229022" y="3746500"/>
            <a:ext cx="11733900" cy="9948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3000"/>
              <a:buFont typeface="Open Sans"/>
              <a:buNone/>
              <a:defRPr sz="3000">
                <a:solidFill>
                  <a:schemeClr val="dk2"/>
                </a:solidFill>
              </a:defRPr>
            </a:lvl1pPr>
            <a:lvl2pPr lvl="1" algn="l">
              <a:lnSpc>
                <a:spcPct val="100000"/>
              </a:lnSpc>
              <a:spcBef>
                <a:spcPts val="0"/>
              </a:spcBef>
              <a:spcAft>
                <a:spcPts val="0"/>
              </a:spcAft>
              <a:buClr>
                <a:schemeClr val="dk2"/>
              </a:buClr>
              <a:buSzPts val="1400"/>
              <a:buNone/>
              <a:defRPr>
                <a:solidFill>
                  <a:schemeClr val="dk2"/>
                </a:solidFill>
              </a:defRPr>
            </a:lvl2pPr>
            <a:lvl3pPr lvl="2" algn="l">
              <a:lnSpc>
                <a:spcPct val="100000"/>
              </a:lnSpc>
              <a:spcBef>
                <a:spcPts val="0"/>
              </a:spcBef>
              <a:spcAft>
                <a:spcPts val="0"/>
              </a:spcAft>
              <a:buClr>
                <a:schemeClr val="dk2"/>
              </a:buClr>
              <a:buSzPts val="1400"/>
              <a:buNone/>
              <a:defRPr>
                <a:solidFill>
                  <a:schemeClr val="dk2"/>
                </a:solidFill>
              </a:defRPr>
            </a:lvl3pPr>
            <a:lvl4pPr lvl="3" algn="l">
              <a:lnSpc>
                <a:spcPct val="100000"/>
              </a:lnSpc>
              <a:spcBef>
                <a:spcPts val="0"/>
              </a:spcBef>
              <a:spcAft>
                <a:spcPts val="0"/>
              </a:spcAft>
              <a:buClr>
                <a:schemeClr val="dk2"/>
              </a:buClr>
              <a:buSzPts val="1400"/>
              <a:buNone/>
              <a:defRPr>
                <a:solidFill>
                  <a:schemeClr val="dk2"/>
                </a:solidFill>
              </a:defRPr>
            </a:lvl4pPr>
            <a:lvl5pPr lvl="4" algn="l">
              <a:lnSpc>
                <a:spcPct val="100000"/>
              </a:lnSpc>
              <a:spcBef>
                <a:spcPts val="0"/>
              </a:spcBef>
              <a:spcAft>
                <a:spcPts val="0"/>
              </a:spcAft>
              <a:buClr>
                <a:schemeClr val="dk2"/>
              </a:buClr>
              <a:buSzPts val="1400"/>
              <a:buNone/>
              <a:defRPr>
                <a:solidFill>
                  <a:schemeClr val="dk2"/>
                </a:solidFill>
              </a:defRPr>
            </a:lvl5pPr>
            <a:lvl6pPr lvl="5" algn="l">
              <a:lnSpc>
                <a:spcPct val="100000"/>
              </a:lnSpc>
              <a:spcBef>
                <a:spcPts val="0"/>
              </a:spcBef>
              <a:spcAft>
                <a:spcPts val="0"/>
              </a:spcAft>
              <a:buClr>
                <a:schemeClr val="dk2"/>
              </a:buClr>
              <a:buSzPts val="1400"/>
              <a:buNone/>
              <a:defRPr>
                <a:solidFill>
                  <a:schemeClr val="dk2"/>
                </a:solidFill>
              </a:defRPr>
            </a:lvl6pPr>
            <a:lvl7pPr lvl="6" algn="l">
              <a:lnSpc>
                <a:spcPct val="100000"/>
              </a:lnSpc>
              <a:spcBef>
                <a:spcPts val="0"/>
              </a:spcBef>
              <a:spcAft>
                <a:spcPts val="0"/>
              </a:spcAft>
              <a:buClr>
                <a:schemeClr val="dk2"/>
              </a:buClr>
              <a:buSzPts val="1400"/>
              <a:buNone/>
              <a:defRPr>
                <a:solidFill>
                  <a:schemeClr val="dk2"/>
                </a:solidFill>
              </a:defRPr>
            </a:lvl7pPr>
            <a:lvl8pPr lvl="7" algn="l">
              <a:lnSpc>
                <a:spcPct val="100000"/>
              </a:lnSpc>
              <a:spcBef>
                <a:spcPts val="0"/>
              </a:spcBef>
              <a:spcAft>
                <a:spcPts val="0"/>
              </a:spcAft>
              <a:buClr>
                <a:schemeClr val="dk2"/>
              </a:buClr>
              <a:buSzPts val="1400"/>
              <a:buNone/>
              <a:defRPr>
                <a:solidFill>
                  <a:schemeClr val="dk2"/>
                </a:solidFill>
              </a:defRPr>
            </a:lvl8pPr>
            <a:lvl9pPr lvl="8" algn="l">
              <a:lnSpc>
                <a:spcPct val="100000"/>
              </a:lnSpc>
              <a:spcBef>
                <a:spcPts val="0"/>
              </a:spcBef>
              <a:spcAft>
                <a:spcPts val="0"/>
              </a:spcAft>
              <a:buClr>
                <a:schemeClr val="dk2"/>
              </a:buClr>
              <a:buSzPts val="1400"/>
              <a:buNone/>
              <a:defRPr>
                <a:solidFill>
                  <a:schemeClr val="dk2"/>
                </a:solidFill>
              </a:defRPr>
            </a:lvl9pPr>
          </a:lstStyle>
          <a:p>
            <a:endParaRPr/>
          </a:p>
        </p:txBody>
      </p:sp>
      <p:pic>
        <p:nvPicPr>
          <p:cNvPr id="42" name="Google Shape;42;p65" descr="Icon&#10;&#10;Description automatically generated"/>
          <p:cNvPicPr preferRelativeResize="0"/>
          <p:nvPr/>
        </p:nvPicPr>
        <p:blipFill rotWithShape="1">
          <a:blip r:embed="rId2">
            <a:alphaModFix/>
          </a:blip>
          <a:srcRect/>
          <a:stretch/>
        </p:blipFill>
        <p:spPr>
          <a:xfrm>
            <a:off x="11029474" y="6404874"/>
            <a:ext cx="755126" cy="24630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1_Objectives">
  <p:cSld name="2_Objectives">
    <p:bg>
      <p:bgPr>
        <a:gradFill>
          <a:gsLst>
            <a:gs pos="0">
              <a:schemeClr val="lt2"/>
            </a:gs>
            <a:gs pos="100000">
              <a:schemeClr val="lt2"/>
            </a:gs>
          </a:gsLst>
          <a:lin ang="3599321" scaled="0"/>
        </a:gradFill>
        <a:effectLst/>
      </p:bgPr>
    </p:bg>
    <p:spTree>
      <p:nvGrpSpPr>
        <p:cNvPr id="1" name="Shape 43"/>
        <p:cNvGrpSpPr/>
        <p:nvPr/>
      </p:nvGrpSpPr>
      <p:grpSpPr>
        <a:xfrm>
          <a:off x="0" y="0"/>
          <a:ext cx="0" cy="0"/>
          <a:chOff x="0" y="0"/>
          <a:chExt cx="0" cy="0"/>
        </a:xfrm>
      </p:grpSpPr>
      <p:sp>
        <p:nvSpPr>
          <p:cNvPr id="44" name="Google Shape;44;p74"/>
          <p:cNvSpPr txBox="1">
            <a:spLocks noGrp="1"/>
          </p:cNvSpPr>
          <p:nvPr>
            <p:ph type="body" idx="1"/>
          </p:nvPr>
        </p:nvSpPr>
        <p:spPr>
          <a:xfrm>
            <a:off x="767020" y="2240740"/>
            <a:ext cx="3362334" cy="1327471"/>
          </a:xfrm>
          <a:prstGeom prst="rect">
            <a:avLst/>
          </a:prstGeom>
          <a:noFill/>
          <a:ln>
            <a:noFill/>
          </a:ln>
        </p:spPr>
        <p:txBody>
          <a:bodyPr spcFirstLastPara="1" wrap="square" lIns="0" tIns="0" rIns="0" bIns="0" anchor="t" anchorCtr="0">
            <a:normAutofit/>
          </a:bodyPr>
          <a:lstStyle>
            <a:lvl1pPr marL="457200" marR="0" lvl="0" indent="-228600" algn="l" rtl="0">
              <a:lnSpc>
                <a:spcPct val="120000"/>
              </a:lnSpc>
              <a:spcBef>
                <a:spcPts val="1000"/>
              </a:spcBef>
              <a:spcAft>
                <a:spcPts val="0"/>
              </a:spcAft>
              <a:buClr>
                <a:schemeClr val="lt1"/>
              </a:buClr>
              <a:buSzPts val="1600"/>
              <a:buFont typeface="Open Sans"/>
              <a:buNone/>
              <a:defRPr sz="1400" b="0" i="0" u="none" strike="noStrike" cap="none">
                <a:solidFill>
                  <a:schemeClr val="lt1"/>
                </a:solidFill>
                <a:latin typeface="Arial"/>
                <a:ea typeface="Arial"/>
                <a:cs typeface="Arial"/>
                <a:sym typeface="Arial"/>
              </a:defRPr>
            </a:lvl1pPr>
            <a:lvl2pPr marL="914400" marR="0" lvl="1"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2pPr>
            <a:lvl3pPr marL="1371600" marR="0" lvl="2" indent="-330200" algn="l" rtl="0">
              <a:lnSpc>
                <a:spcPct val="120000"/>
              </a:lnSpc>
              <a:spcBef>
                <a:spcPts val="1000"/>
              </a:spcBef>
              <a:spcAft>
                <a:spcPts val="0"/>
              </a:spcAft>
              <a:buClr>
                <a:schemeClr val="lt1"/>
              </a:buClr>
              <a:buSzPts val="1600"/>
              <a:buFont typeface="Arial"/>
              <a:buChar char="–"/>
              <a:defRPr sz="1400" b="0" i="0" u="none" strike="noStrike" cap="none">
                <a:solidFill>
                  <a:schemeClr val="lt1"/>
                </a:solidFill>
                <a:latin typeface="Arial"/>
                <a:ea typeface="Arial"/>
                <a:cs typeface="Arial"/>
                <a:sym typeface="Arial"/>
              </a:defRPr>
            </a:lvl3pPr>
            <a:lvl4pPr marL="1828800" marR="0" lvl="3"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4pPr>
            <a:lvl5pPr marL="2286000" marR="0" lvl="4"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5pPr>
            <a:lvl6pPr marL="2743200" marR="0" lvl="5"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6pPr>
            <a:lvl7pPr marL="3200400" marR="0" lvl="6"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7pPr>
            <a:lvl8pPr marL="3657600" marR="0" lvl="7"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8pPr>
            <a:lvl9pPr marL="4114800" marR="0" lvl="8" indent="-330200" algn="l" rtl="0">
              <a:lnSpc>
                <a:spcPct val="120000"/>
              </a:lnSpc>
              <a:spcBef>
                <a:spcPts val="1000"/>
              </a:spcBef>
              <a:spcAft>
                <a:spcPts val="100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9pPr>
          </a:lstStyle>
          <a:p>
            <a:endParaRPr/>
          </a:p>
        </p:txBody>
      </p:sp>
      <p:sp>
        <p:nvSpPr>
          <p:cNvPr id="45" name="Google Shape;45;p74"/>
          <p:cNvSpPr txBox="1">
            <a:spLocks noGrp="1"/>
          </p:cNvSpPr>
          <p:nvPr>
            <p:ph type="title"/>
          </p:nvPr>
        </p:nvSpPr>
        <p:spPr>
          <a:xfrm>
            <a:off x="305650" y="351025"/>
            <a:ext cx="10615500" cy="701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400"/>
              <a:buFont typeface="Open San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6" name="Google Shape;46;p74" descr="A black and white logo&#10;&#10;Description automatically generated with low confidence"/>
          <p:cNvPicPr preferRelativeResize="0"/>
          <p:nvPr/>
        </p:nvPicPr>
        <p:blipFill rotWithShape="1">
          <a:blip r:embed="rId2">
            <a:alphaModFix/>
          </a:blip>
          <a:srcRect/>
          <a:stretch/>
        </p:blipFill>
        <p:spPr>
          <a:xfrm>
            <a:off x="11049352" y="6380922"/>
            <a:ext cx="736359" cy="260315"/>
          </a:xfrm>
          <a:prstGeom prst="rect">
            <a:avLst/>
          </a:prstGeom>
          <a:noFill/>
          <a:ln>
            <a:noFill/>
          </a:ln>
        </p:spPr>
      </p:pic>
      <p:sp>
        <p:nvSpPr>
          <p:cNvPr id="47" name="Google Shape;47;p74"/>
          <p:cNvSpPr txBox="1"/>
          <p:nvPr/>
        </p:nvSpPr>
        <p:spPr>
          <a:xfrm>
            <a:off x="305652" y="6384932"/>
            <a:ext cx="3135593"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A5A5A5"/>
                </a:solidFill>
                <a:latin typeface="Open Sans"/>
                <a:ea typeface="Open Sans"/>
                <a:cs typeface="Open Sans"/>
                <a:sym typeface="Open Sans"/>
              </a:rPr>
              <a:t>Corporate Finance Institute®</a:t>
            </a:r>
            <a:endParaRPr sz="1000" b="0" i="0" u="none" strike="noStrike" cap="none">
              <a:solidFill>
                <a:srgbClr val="A5A5A5"/>
              </a:solidFill>
              <a:latin typeface="Arial"/>
              <a:ea typeface="Arial"/>
              <a:cs typeface="Arial"/>
              <a:sym typeface="Arial"/>
            </a:endParaRPr>
          </a:p>
        </p:txBody>
      </p:sp>
      <p:sp>
        <p:nvSpPr>
          <p:cNvPr id="48" name="Google Shape;48;p74"/>
          <p:cNvSpPr txBox="1">
            <a:spLocks noGrp="1"/>
          </p:cNvSpPr>
          <p:nvPr>
            <p:ph type="body" idx="2"/>
          </p:nvPr>
        </p:nvSpPr>
        <p:spPr>
          <a:xfrm>
            <a:off x="4414833" y="2240740"/>
            <a:ext cx="3362334" cy="1327471"/>
          </a:xfrm>
          <a:prstGeom prst="rect">
            <a:avLst/>
          </a:prstGeom>
          <a:noFill/>
          <a:ln>
            <a:noFill/>
          </a:ln>
        </p:spPr>
        <p:txBody>
          <a:bodyPr spcFirstLastPara="1" wrap="square" lIns="0" tIns="0" rIns="0" bIns="0" anchor="t" anchorCtr="0">
            <a:normAutofit/>
          </a:bodyPr>
          <a:lstStyle>
            <a:lvl1pPr marL="457200" marR="0" lvl="0" indent="-228600" algn="l" rtl="0">
              <a:lnSpc>
                <a:spcPct val="120000"/>
              </a:lnSpc>
              <a:spcBef>
                <a:spcPts val="1000"/>
              </a:spcBef>
              <a:spcAft>
                <a:spcPts val="0"/>
              </a:spcAft>
              <a:buClr>
                <a:schemeClr val="lt1"/>
              </a:buClr>
              <a:buSzPts val="1600"/>
              <a:buFont typeface="Open Sans"/>
              <a:buNone/>
              <a:defRPr sz="1400" b="0" i="0" u="none" strike="noStrike" cap="none">
                <a:solidFill>
                  <a:schemeClr val="lt1"/>
                </a:solidFill>
                <a:latin typeface="Arial"/>
                <a:ea typeface="Arial"/>
                <a:cs typeface="Arial"/>
                <a:sym typeface="Arial"/>
              </a:defRPr>
            </a:lvl1pPr>
            <a:lvl2pPr marL="914400" marR="0" lvl="1"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2pPr>
            <a:lvl3pPr marL="1371600" marR="0" lvl="2" indent="-330200" algn="l" rtl="0">
              <a:lnSpc>
                <a:spcPct val="120000"/>
              </a:lnSpc>
              <a:spcBef>
                <a:spcPts val="1000"/>
              </a:spcBef>
              <a:spcAft>
                <a:spcPts val="0"/>
              </a:spcAft>
              <a:buClr>
                <a:schemeClr val="lt1"/>
              </a:buClr>
              <a:buSzPts val="1600"/>
              <a:buFont typeface="Arial"/>
              <a:buChar char="–"/>
              <a:defRPr sz="1400" b="0" i="0" u="none" strike="noStrike" cap="none">
                <a:solidFill>
                  <a:schemeClr val="lt1"/>
                </a:solidFill>
                <a:latin typeface="Arial"/>
                <a:ea typeface="Arial"/>
                <a:cs typeface="Arial"/>
                <a:sym typeface="Arial"/>
              </a:defRPr>
            </a:lvl3pPr>
            <a:lvl4pPr marL="1828800" marR="0" lvl="3"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4pPr>
            <a:lvl5pPr marL="2286000" marR="0" lvl="4"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5pPr>
            <a:lvl6pPr marL="2743200" marR="0" lvl="5"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6pPr>
            <a:lvl7pPr marL="3200400" marR="0" lvl="6"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7pPr>
            <a:lvl8pPr marL="3657600" marR="0" lvl="7"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8pPr>
            <a:lvl9pPr marL="4114800" marR="0" lvl="8" indent="-330200" algn="l" rtl="0">
              <a:lnSpc>
                <a:spcPct val="120000"/>
              </a:lnSpc>
              <a:spcBef>
                <a:spcPts val="1000"/>
              </a:spcBef>
              <a:spcAft>
                <a:spcPts val="100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9pPr>
          </a:lstStyle>
          <a:p>
            <a:endParaRPr/>
          </a:p>
        </p:txBody>
      </p:sp>
      <p:sp>
        <p:nvSpPr>
          <p:cNvPr id="49" name="Google Shape;49;p74"/>
          <p:cNvSpPr txBox="1">
            <a:spLocks noGrp="1"/>
          </p:cNvSpPr>
          <p:nvPr>
            <p:ph type="body" idx="3"/>
          </p:nvPr>
        </p:nvSpPr>
        <p:spPr>
          <a:xfrm>
            <a:off x="8062646" y="2240740"/>
            <a:ext cx="3362334" cy="1327471"/>
          </a:xfrm>
          <a:prstGeom prst="rect">
            <a:avLst/>
          </a:prstGeom>
          <a:noFill/>
          <a:ln>
            <a:noFill/>
          </a:ln>
        </p:spPr>
        <p:txBody>
          <a:bodyPr spcFirstLastPara="1" wrap="square" lIns="0" tIns="0" rIns="0" bIns="0" anchor="t" anchorCtr="0">
            <a:normAutofit/>
          </a:bodyPr>
          <a:lstStyle>
            <a:lvl1pPr marL="457200" marR="0" lvl="0" indent="-228600" algn="l" rtl="0">
              <a:lnSpc>
                <a:spcPct val="120000"/>
              </a:lnSpc>
              <a:spcBef>
                <a:spcPts val="1000"/>
              </a:spcBef>
              <a:spcAft>
                <a:spcPts val="0"/>
              </a:spcAft>
              <a:buClr>
                <a:schemeClr val="lt1"/>
              </a:buClr>
              <a:buSzPts val="1600"/>
              <a:buFont typeface="Open Sans"/>
              <a:buNone/>
              <a:defRPr sz="1400" b="0" i="0" u="none" strike="noStrike" cap="none">
                <a:solidFill>
                  <a:schemeClr val="lt1"/>
                </a:solidFill>
                <a:latin typeface="Arial"/>
                <a:ea typeface="Arial"/>
                <a:cs typeface="Arial"/>
                <a:sym typeface="Arial"/>
              </a:defRPr>
            </a:lvl1pPr>
            <a:lvl2pPr marL="914400" marR="0" lvl="1"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2pPr>
            <a:lvl3pPr marL="1371600" marR="0" lvl="2" indent="-330200" algn="l" rtl="0">
              <a:lnSpc>
                <a:spcPct val="120000"/>
              </a:lnSpc>
              <a:spcBef>
                <a:spcPts val="1000"/>
              </a:spcBef>
              <a:spcAft>
                <a:spcPts val="0"/>
              </a:spcAft>
              <a:buClr>
                <a:schemeClr val="lt1"/>
              </a:buClr>
              <a:buSzPts val="1600"/>
              <a:buFont typeface="Arial"/>
              <a:buChar char="–"/>
              <a:defRPr sz="1400" b="0" i="0" u="none" strike="noStrike" cap="none">
                <a:solidFill>
                  <a:schemeClr val="lt1"/>
                </a:solidFill>
                <a:latin typeface="Arial"/>
                <a:ea typeface="Arial"/>
                <a:cs typeface="Arial"/>
                <a:sym typeface="Arial"/>
              </a:defRPr>
            </a:lvl3pPr>
            <a:lvl4pPr marL="1828800" marR="0" lvl="3"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4pPr>
            <a:lvl5pPr marL="2286000" marR="0" lvl="4"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5pPr>
            <a:lvl6pPr marL="2743200" marR="0" lvl="5"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6pPr>
            <a:lvl7pPr marL="3200400" marR="0" lvl="6"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7pPr>
            <a:lvl8pPr marL="3657600" marR="0" lvl="7"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8pPr>
            <a:lvl9pPr marL="4114800" marR="0" lvl="8" indent="-330200" algn="l" rtl="0">
              <a:lnSpc>
                <a:spcPct val="120000"/>
              </a:lnSpc>
              <a:spcBef>
                <a:spcPts val="1000"/>
              </a:spcBef>
              <a:spcAft>
                <a:spcPts val="100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9pPr>
          </a:lstStyle>
          <a:p>
            <a:endParaRPr/>
          </a:p>
        </p:txBody>
      </p:sp>
      <p:sp>
        <p:nvSpPr>
          <p:cNvPr id="50" name="Google Shape;50;p74"/>
          <p:cNvSpPr txBox="1">
            <a:spLocks noGrp="1"/>
          </p:cNvSpPr>
          <p:nvPr>
            <p:ph type="body" idx="4"/>
          </p:nvPr>
        </p:nvSpPr>
        <p:spPr>
          <a:xfrm>
            <a:off x="767020" y="1304309"/>
            <a:ext cx="698525" cy="701700"/>
          </a:xfrm>
          <a:prstGeom prst="rect">
            <a:avLst/>
          </a:prstGeom>
          <a:noFill/>
          <a:ln>
            <a:noFill/>
          </a:ln>
        </p:spPr>
        <p:txBody>
          <a:bodyPr spcFirstLastPara="1" wrap="square" lIns="0" tIns="0" rIns="0" bIns="0" anchor="t" anchorCtr="0">
            <a:normAutofit/>
          </a:bodyPr>
          <a:lstStyle>
            <a:lvl1pPr marL="457200" marR="0" lvl="0" indent="-228600" algn="l" rtl="0">
              <a:lnSpc>
                <a:spcPct val="120000"/>
              </a:lnSpc>
              <a:spcBef>
                <a:spcPts val="1000"/>
              </a:spcBef>
              <a:spcAft>
                <a:spcPts val="0"/>
              </a:spcAft>
              <a:buClr>
                <a:schemeClr val="lt1"/>
              </a:buClr>
              <a:buSzPts val="1600"/>
              <a:buFont typeface="Open Sans"/>
              <a:buNone/>
              <a:defRPr sz="1400" b="0" i="0" u="none" strike="noStrike" cap="none">
                <a:solidFill>
                  <a:schemeClr val="lt1"/>
                </a:solidFill>
                <a:latin typeface="Arial"/>
                <a:ea typeface="Arial"/>
                <a:cs typeface="Arial"/>
                <a:sym typeface="Arial"/>
              </a:defRPr>
            </a:lvl1pPr>
            <a:lvl2pPr marL="914400" marR="0" lvl="1"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2pPr>
            <a:lvl3pPr marL="1371600" marR="0" lvl="2" indent="-330200" algn="l" rtl="0">
              <a:lnSpc>
                <a:spcPct val="120000"/>
              </a:lnSpc>
              <a:spcBef>
                <a:spcPts val="1000"/>
              </a:spcBef>
              <a:spcAft>
                <a:spcPts val="0"/>
              </a:spcAft>
              <a:buClr>
                <a:schemeClr val="lt1"/>
              </a:buClr>
              <a:buSzPts val="1600"/>
              <a:buFont typeface="Arial"/>
              <a:buChar char="–"/>
              <a:defRPr sz="1400" b="0" i="0" u="none" strike="noStrike" cap="none">
                <a:solidFill>
                  <a:schemeClr val="lt1"/>
                </a:solidFill>
                <a:latin typeface="Arial"/>
                <a:ea typeface="Arial"/>
                <a:cs typeface="Arial"/>
                <a:sym typeface="Arial"/>
              </a:defRPr>
            </a:lvl3pPr>
            <a:lvl4pPr marL="1828800" marR="0" lvl="3"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4pPr>
            <a:lvl5pPr marL="2286000" marR="0" lvl="4"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5pPr>
            <a:lvl6pPr marL="2743200" marR="0" lvl="5"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6pPr>
            <a:lvl7pPr marL="3200400" marR="0" lvl="6"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7pPr>
            <a:lvl8pPr marL="3657600" marR="0" lvl="7"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8pPr>
            <a:lvl9pPr marL="4114800" marR="0" lvl="8" indent="-330200" algn="l" rtl="0">
              <a:lnSpc>
                <a:spcPct val="120000"/>
              </a:lnSpc>
              <a:spcBef>
                <a:spcPts val="1000"/>
              </a:spcBef>
              <a:spcAft>
                <a:spcPts val="100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9pPr>
          </a:lstStyle>
          <a:p>
            <a:endParaRPr/>
          </a:p>
        </p:txBody>
      </p:sp>
      <p:sp>
        <p:nvSpPr>
          <p:cNvPr id="51" name="Google Shape;51;p74"/>
          <p:cNvSpPr txBox="1">
            <a:spLocks noGrp="1"/>
          </p:cNvSpPr>
          <p:nvPr>
            <p:ph type="body" idx="5"/>
          </p:nvPr>
        </p:nvSpPr>
        <p:spPr>
          <a:xfrm>
            <a:off x="4414833" y="1304309"/>
            <a:ext cx="698525" cy="701700"/>
          </a:xfrm>
          <a:prstGeom prst="rect">
            <a:avLst/>
          </a:prstGeom>
          <a:noFill/>
          <a:ln>
            <a:noFill/>
          </a:ln>
        </p:spPr>
        <p:txBody>
          <a:bodyPr spcFirstLastPara="1" wrap="square" lIns="0" tIns="0" rIns="0" bIns="0" anchor="t" anchorCtr="0">
            <a:normAutofit/>
          </a:bodyPr>
          <a:lstStyle>
            <a:lvl1pPr marL="457200" marR="0" lvl="0" indent="-228600" algn="l" rtl="0">
              <a:lnSpc>
                <a:spcPct val="120000"/>
              </a:lnSpc>
              <a:spcBef>
                <a:spcPts val="1000"/>
              </a:spcBef>
              <a:spcAft>
                <a:spcPts val="0"/>
              </a:spcAft>
              <a:buClr>
                <a:schemeClr val="lt1"/>
              </a:buClr>
              <a:buSzPts val="1600"/>
              <a:buFont typeface="Open Sans"/>
              <a:buNone/>
              <a:defRPr sz="1400" b="0" i="0" u="none" strike="noStrike" cap="none">
                <a:solidFill>
                  <a:schemeClr val="lt1"/>
                </a:solidFill>
                <a:latin typeface="Arial"/>
                <a:ea typeface="Arial"/>
                <a:cs typeface="Arial"/>
                <a:sym typeface="Arial"/>
              </a:defRPr>
            </a:lvl1pPr>
            <a:lvl2pPr marL="914400" marR="0" lvl="1"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2pPr>
            <a:lvl3pPr marL="1371600" marR="0" lvl="2" indent="-330200" algn="l" rtl="0">
              <a:lnSpc>
                <a:spcPct val="120000"/>
              </a:lnSpc>
              <a:spcBef>
                <a:spcPts val="1000"/>
              </a:spcBef>
              <a:spcAft>
                <a:spcPts val="0"/>
              </a:spcAft>
              <a:buClr>
                <a:schemeClr val="lt1"/>
              </a:buClr>
              <a:buSzPts val="1600"/>
              <a:buFont typeface="Arial"/>
              <a:buChar char="–"/>
              <a:defRPr sz="1400" b="0" i="0" u="none" strike="noStrike" cap="none">
                <a:solidFill>
                  <a:schemeClr val="lt1"/>
                </a:solidFill>
                <a:latin typeface="Arial"/>
                <a:ea typeface="Arial"/>
                <a:cs typeface="Arial"/>
                <a:sym typeface="Arial"/>
              </a:defRPr>
            </a:lvl3pPr>
            <a:lvl4pPr marL="1828800" marR="0" lvl="3"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4pPr>
            <a:lvl5pPr marL="2286000" marR="0" lvl="4"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5pPr>
            <a:lvl6pPr marL="2743200" marR="0" lvl="5"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6pPr>
            <a:lvl7pPr marL="3200400" marR="0" lvl="6"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7pPr>
            <a:lvl8pPr marL="3657600" marR="0" lvl="7"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8pPr>
            <a:lvl9pPr marL="4114800" marR="0" lvl="8" indent="-330200" algn="l" rtl="0">
              <a:lnSpc>
                <a:spcPct val="120000"/>
              </a:lnSpc>
              <a:spcBef>
                <a:spcPts val="1000"/>
              </a:spcBef>
              <a:spcAft>
                <a:spcPts val="100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9pPr>
          </a:lstStyle>
          <a:p>
            <a:endParaRPr/>
          </a:p>
        </p:txBody>
      </p:sp>
      <p:sp>
        <p:nvSpPr>
          <p:cNvPr id="52" name="Google Shape;52;p74"/>
          <p:cNvSpPr txBox="1">
            <a:spLocks noGrp="1"/>
          </p:cNvSpPr>
          <p:nvPr>
            <p:ph type="body" idx="6"/>
          </p:nvPr>
        </p:nvSpPr>
        <p:spPr>
          <a:xfrm>
            <a:off x="8062646" y="1304309"/>
            <a:ext cx="698525" cy="701700"/>
          </a:xfrm>
          <a:prstGeom prst="rect">
            <a:avLst/>
          </a:prstGeom>
          <a:noFill/>
          <a:ln>
            <a:noFill/>
          </a:ln>
        </p:spPr>
        <p:txBody>
          <a:bodyPr spcFirstLastPara="1" wrap="square" lIns="0" tIns="0" rIns="0" bIns="0" anchor="t" anchorCtr="0">
            <a:normAutofit/>
          </a:bodyPr>
          <a:lstStyle>
            <a:lvl1pPr marL="457200" marR="0" lvl="0" indent="-228600" algn="l" rtl="0">
              <a:lnSpc>
                <a:spcPct val="120000"/>
              </a:lnSpc>
              <a:spcBef>
                <a:spcPts val="1000"/>
              </a:spcBef>
              <a:spcAft>
                <a:spcPts val="0"/>
              </a:spcAft>
              <a:buClr>
                <a:schemeClr val="lt1"/>
              </a:buClr>
              <a:buSzPts val="1600"/>
              <a:buFont typeface="Open Sans"/>
              <a:buNone/>
              <a:defRPr sz="1400" b="0" i="0" u="none" strike="noStrike" cap="none">
                <a:solidFill>
                  <a:schemeClr val="lt1"/>
                </a:solidFill>
                <a:latin typeface="Arial"/>
                <a:ea typeface="Arial"/>
                <a:cs typeface="Arial"/>
                <a:sym typeface="Arial"/>
              </a:defRPr>
            </a:lvl1pPr>
            <a:lvl2pPr marL="914400" marR="0" lvl="1"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2pPr>
            <a:lvl3pPr marL="1371600" marR="0" lvl="2" indent="-330200" algn="l" rtl="0">
              <a:lnSpc>
                <a:spcPct val="120000"/>
              </a:lnSpc>
              <a:spcBef>
                <a:spcPts val="1000"/>
              </a:spcBef>
              <a:spcAft>
                <a:spcPts val="0"/>
              </a:spcAft>
              <a:buClr>
                <a:schemeClr val="lt1"/>
              </a:buClr>
              <a:buSzPts val="1600"/>
              <a:buFont typeface="Arial"/>
              <a:buChar char="–"/>
              <a:defRPr sz="1400" b="0" i="0" u="none" strike="noStrike" cap="none">
                <a:solidFill>
                  <a:schemeClr val="lt1"/>
                </a:solidFill>
                <a:latin typeface="Arial"/>
                <a:ea typeface="Arial"/>
                <a:cs typeface="Arial"/>
                <a:sym typeface="Arial"/>
              </a:defRPr>
            </a:lvl3pPr>
            <a:lvl4pPr marL="1828800" marR="0" lvl="3"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4pPr>
            <a:lvl5pPr marL="2286000" marR="0" lvl="4"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5pPr>
            <a:lvl6pPr marL="2743200" marR="0" lvl="5"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6pPr>
            <a:lvl7pPr marL="3200400" marR="0" lvl="6"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7pPr>
            <a:lvl8pPr marL="3657600" marR="0" lvl="7"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8pPr>
            <a:lvl9pPr marL="4114800" marR="0" lvl="8" indent="-330200" algn="l" rtl="0">
              <a:lnSpc>
                <a:spcPct val="120000"/>
              </a:lnSpc>
              <a:spcBef>
                <a:spcPts val="1000"/>
              </a:spcBef>
              <a:spcAft>
                <a:spcPts val="100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9pPr>
          </a:lstStyle>
          <a:p>
            <a:endParaRPr/>
          </a:p>
        </p:txBody>
      </p:sp>
      <p:sp>
        <p:nvSpPr>
          <p:cNvPr id="53" name="Google Shape;53;p74"/>
          <p:cNvSpPr txBox="1">
            <a:spLocks noGrp="1"/>
          </p:cNvSpPr>
          <p:nvPr>
            <p:ph type="body" idx="7"/>
          </p:nvPr>
        </p:nvSpPr>
        <p:spPr>
          <a:xfrm>
            <a:off x="767020" y="4777042"/>
            <a:ext cx="3362334" cy="1327471"/>
          </a:xfrm>
          <a:prstGeom prst="rect">
            <a:avLst/>
          </a:prstGeom>
          <a:noFill/>
          <a:ln>
            <a:noFill/>
          </a:ln>
        </p:spPr>
        <p:txBody>
          <a:bodyPr spcFirstLastPara="1" wrap="square" lIns="0" tIns="0" rIns="0" bIns="0" anchor="t" anchorCtr="0">
            <a:normAutofit/>
          </a:bodyPr>
          <a:lstStyle>
            <a:lvl1pPr marL="457200" marR="0" lvl="0" indent="-228600" algn="l" rtl="0">
              <a:lnSpc>
                <a:spcPct val="120000"/>
              </a:lnSpc>
              <a:spcBef>
                <a:spcPts val="1000"/>
              </a:spcBef>
              <a:spcAft>
                <a:spcPts val="0"/>
              </a:spcAft>
              <a:buClr>
                <a:schemeClr val="lt1"/>
              </a:buClr>
              <a:buSzPts val="1600"/>
              <a:buFont typeface="Open Sans"/>
              <a:buNone/>
              <a:defRPr sz="1400" b="0" i="0" u="none" strike="noStrike" cap="none">
                <a:solidFill>
                  <a:schemeClr val="lt1"/>
                </a:solidFill>
                <a:latin typeface="Arial"/>
                <a:ea typeface="Arial"/>
                <a:cs typeface="Arial"/>
                <a:sym typeface="Arial"/>
              </a:defRPr>
            </a:lvl1pPr>
            <a:lvl2pPr marL="914400" marR="0" lvl="1"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2pPr>
            <a:lvl3pPr marL="1371600" marR="0" lvl="2" indent="-330200" algn="l" rtl="0">
              <a:lnSpc>
                <a:spcPct val="120000"/>
              </a:lnSpc>
              <a:spcBef>
                <a:spcPts val="1000"/>
              </a:spcBef>
              <a:spcAft>
                <a:spcPts val="0"/>
              </a:spcAft>
              <a:buClr>
                <a:schemeClr val="lt1"/>
              </a:buClr>
              <a:buSzPts val="1600"/>
              <a:buFont typeface="Arial"/>
              <a:buChar char="–"/>
              <a:defRPr sz="1400" b="0" i="0" u="none" strike="noStrike" cap="none">
                <a:solidFill>
                  <a:schemeClr val="lt1"/>
                </a:solidFill>
                <a:latin typeface="Arial"/>
                <a:ea typeface="Arial"/>
                <a:cs typeface="Arial"/>
                <a:sym typeface="Arial"/>
              </a:defRPr>
            </a:lvl3pPr>
            <a:lvl4pPr marL="1828800" marR="0" lvl="3"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4pPr>
            <a:lvl5pPr marL="2286000" marR="0" lvl="4"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5pPr>
            <a:lvl6pPr marL="2743200" marR="0" lvl="5"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6pPr>
            <a:lvl7pPr marL="3200400" marR="0" lvl="6"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7pPr>
            <a:lvl8pPr marL="3657600" marR="0" lvl="7"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8pPr>
            <a:lvl9pPr marL="4114800" marR="0" lvl="8" indent="-330200" algn="l" rtl="0">
              <a:lnSpc>
                <a:spcPct val="120000"/>
              </a:lnSpc>
              <a:spcBef>
                <a:spcPts val="1000"/>
              </a:spcBef>
              <a:spcAft>
                <a:spcPts val="100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9pPr>
          </a:lstStyle>
          <a:p>
            <a:endParaRPr/>
          </a:p>
        </p:txBody>
      </p:sp>
      <p:sp>
        <p:nvSpPr>
          <p:cNvPr id="54" name="Google Shape;54;p74"/>
          <p:cNvSpPr txBox="1">
            <a:spLocks noGrp="1"/>
          </p:cNvSpPr>
          <p:nvPr>
            <p:ph type="body" idx="8"/>
          </p:nvPr>
        </p:nvSpPr>
        <p:spPr>
          <a:xfrm>
            <a:off x="4414833" y="4777042"/>
            <a:ext cx="3362334" cy="1327471"/>
          </a:xfrm>
          <a:prstGeom prst="rect">
            <a:avLst/>
          </a:prstGeom>
          <a:noFill/>
          <a:ln>
            <a:noFill/>
          </a:ln>
        </p:spPr>
        <p:txBody>
          <a:bodyPr spcFirstLastPara="1" wrap="square" lIns="0" tIns="0" rIns="0" bIns="0" anchor="t" anchorCtr="0">
            <a:normAutofit/>
          </a:bodyPr>
          <a:lstStyle>
            <a:lvl1pPr marL="457200" marR="0" lvl="0" indent="-228600" algn="l" rtl="0">
              <a:lnSpc>
                <a:spcPct val="120000"/>
              </a:lnSpc>
              <a:spcBef>
                <a:spcPts val="1000"/>
              </a:spcBef>
              <a:spcAft>
                <a:spcPts val="0"/>
              </a:spcAft>
              <a:buClr>
                <a:schemeClr val="lt1"/>
              </a:buClr>
              <a:buSzPts val="1600"/>
              <a:buFont typeface="Open Sans"/>
              <a:buNone/>
              <a:defRPr sz="1400" b="0" i="0" u="none" strike="noStrike" cap="none">
                <a:solidFill>
                  <a:schemeClr val="lt1"/>
                </a:solidFill>
                <a:latin typeface="Arial"/>
                <a:ea typeface="Arial"/>
                <a:cs typeface="Arial"/>
                <a:sym typeface="Arial"/>
              </a:defRPr>
            </a:lvl1pPr>
            <a:lvl2pPr marL="914400" marR="0" lvl="1"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2pPr>
            <a:lvl3pPr marL="1371600" marR="0" lvl="2" indent="-330200" algn="l" rtl="0">
              <a:lnSpc>
                <a:spcPct val="120000"/>
              </a:lnSpc>
              <a:spcBef>
                <a:spcPts val="1000"/>
              </a:spcBef>
              <a:spcAft>
                <a:spcPts val="0"/>
              </a:spcAft>
              <a:buClr>
                <a:schemeClr val="lt1"/>
              </a:buClr>
              <a:buSzPts val="1600"/>
              <a:buFont typeface="Arial"/>
              <a:buChar char="–"/>
              <a:defRPr sz="1400" b="0" i="0" u="none" strike="noStrike" cap="none">
                <a:solidFill>
                  <a:schemeClr val="lt1"/>
                </a:solidFill>
                <a:latin typeface="Arial"/>
                <a:ea typeface="Arial"/>
                <a:cs typeface="Arial"/>
                <a:sym typeface="Arial"/>
              </a:defRPr>
            </a:lvl3pPr>
            <a:lvl4pPr marL="1828800" marR="0" lvl="3"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4pPr>
            <a:lvl5pPr marL="2286000" marR="0" lvl="4"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5pPr>
            <a:lvl6pPr marL="2743200" marR="0" lvl="5"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6pPr>
            <a:lvl7pPr marL="3200400" marR="0" lvl="6"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7pPr>
            <a:lvl8pPr marL="3657600" marR="0" lvl="7"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8pPr>
            <a:lvl9pPr marL="4114800" marR="0" lvl="8" indent="-330200" algn="l" rtl="0">
              <a:lnSpc>
                <a:spcPct val="120000"/>
              </a:lnSpc>
              <a:spcBef>
                <a:spcPts val="1000"/>
              </a:spcBef>
              <a:spcAft>
                <a:spcPts val="100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9pPr>
          </a:lstStyle>
          <a:p>
            <a:endParaRPr/>
          </a:p>
        </p:txBody>
      </p:sp>
      <p:sp>
        <p:nvSpPr>
          <p:cNvPr id="55" name="Google Shape;55;p74"/>
          <p:cNvSpPr txBox="1">
            <a:spLocks noGrp="1"/>
          </p:cNvSpPr>
          <p:nvPr>
            <p:ph type="body" idx="9"/>
          </p:nvPr>
        </p:nvSpPr>
        <p:spPr>
          <a:xfrm>
            <a:off x="8062646" y="4777042"/>
            <a:ext cx="3362334" cy="1327471"/>
          </a:xfrm>
          <a:prstGeom prst="rect">
            <a:avLst/>
          </a:prstGeom>
          <a:noFill/>
          <a:ln>
            <a:noFill/>
          </a:ln>
        </p:spPr>
        <p:txBody>
          <a:bodyPr spcFirstLastPara="1" wrap="square" lIns="0" tIns="0" rIns="0" bIns="0" anchor="t" anchorCtr="0">
            <a:normAutofit/>
          </a:bodyPr>
          <a:lstStyle>
            <a:lvl1pPr marL="457200" marR="0" lvl="0" indent="-228600" algn="l" rtl="0">
              <a:lnSpc>
                <a:spcPct val="120000"/>
              </a:lnSpc>
              <a:spcBef>
                <a:spcPts val="1000"/>
              </a:spcBef>
              <a:spcAft>
                <a:spcPts val="0"/>
              </a:spcAft>
              <a:buClr>
                <a:schemeClr val="lt1"/>
              </a:buClr>
              <a:buSzPts val="1600"/>
              <a:buFont typeface="Open Sans"/>
              <a:buNone/>
              <a:defRPr sz="1400" b="0" i="0" u="none" strike="noStrike" cap="none">
                <a:solidFill>
                  <a:schemeClr val="lt1"/>
                </a:solidFill>
                <a:latin typeface="Arial"/>
                <a:ea typeface="Arial"/>
                <a:cs typeface="Arial"/>
                <a:sym typeface="Arial"/>
              </a:defRPr>
            </a:lvl1pPr>
            <a:lvl2pPr marL="914400" marR="0" lvl="1"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2pPr>
            <a:lvl3pPr marL="1371600" marR="0" lvl="2" indent="-330200" algn="l" rtl="0">
              <a:lnSpc>
                <a:spcPct val="120000"/>
              </a:lnSpc>
              <a:spcBef>
                <a:spcPts val="1000"/>
              </a:spcBef>
              <a:spcAft>
                <a:spcPts val="0"/>
              </a:spcAft>
              <a:buClr>
                <a:schemeClr val="lt1"/>
              </a:buClr>
              <a:buSzPts val="1600"/>
              <a:buFont typeface="Arial"/>
              <a:buChar char="–"/>
              <a:defRPr sz="1400" b="0" i="0" u="none" strike="noStrike" cap="none">
                <a:solidFill>
                  <a:schemeClr val="lt1"/>
                </a:solidFill>
                <a:latin typeface="Arial"/>
                <a:ea typeface="Arial"/>
                <a:cs typeface="Arial"/>
                <a:sym typeface="Arial"/>
              </a:defRPr>
            </a:lvl3pPr>
            <a:lvl4pPr marL="1828800" marR="0" lvl="3"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4pPr>
            <a:lvl5pPr marL="2286000" marR="0" lvl="4"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5pPr>
            <a:lvl6pPr marL="2743200" marR="0" lvl="5"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6pPr>
            <a:lvl7pPr marL="3200400" marR="0" lvl="6"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7pPr>
            <a:lvl8pPr marL="3657600" marR="0" lvl="7"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8pPr>
            <a:lvl9pPr marL="4114800" marR="0" lvl="8" indent="-330200" algn="l" rtl="0">
              <a:lnSpc>
                <a:spcPct val="120000"/>
              </a:lnSpc>
              <a:spcBef>
                <a:spcPts val="1000"/>
              </a:spcBef>
              <a:spcAft>
                <a:spcPts val="100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9pPr>
          </a:lstStyle>
          <a:p>
            <a:endParaRPr/>
          </a:p>
        </p:txBody>
      </p:sp>
      <p:sp>
        <p:nvSpPr>
          <p:cNvPr id="56" name="Google Shape;56;p74"/>
          <p:cNvSpPr txBox="1">
            <a:spLocks noGrp="1"/>
          </p:cNvSpPr>
          <p:nvPr>
            <p:ph type="body" idx="13"/>
          </p:nvPr>
        </p:nvSpPr>
        <p:spPr>
          <a:xfrm>
            <a:off x="767020" y="3840611"/>
            <a:ext cx="698525" cy="701700"/>
          </a:xfrm>
          <a:prstGeom prst="rect">
            <a:avLst/>
          </a:prstGeom>
          <a:noFill/>
          <a:ln>
            <a:noFill/>
          </a:ln>
        </p:spPr>
        <p:txBody>
          <a:bodyPr spcFirstLastPara="1" wrap="square" lIns="0" tIns="0" rIns="0" bIns="0" anchor="t" anchorCtr="0">
            <a:normAutofit/>
          </a:bodyPr>
          <a:lstStyle>
            <a:lvl1pPr marL="457200" marR="0" lvl="0" indent="-228600" algn="l" rtl="0">
              <a:lnSpc>
                <a:spcPct val="120000"/>
              </a:lnSpc>
              <a:spcBef>
                <a:spcPts val="1000"/>
              </a:spcBef>
              <a:spcAft>
                <a:spcPts val="0"/>
              </a:spcAft>
              <a:buClr>
                <a:schemeClr val="lt1"/>
              </a:buClr>
              <a:buSzPts val="1600"/>
              <a:buFont typeface="Open Sans"/>
              <a:buNone/>
              <a:defRPr sz="1400" b="0" i="0" u="none" strike="noStrike" cap="none">
                <a:solidFill>
                  <a:schemeClr val="lt1"/>
                </a:solidFill>
                <a:latin typeface="Arial"/>
                <a:ea typeface="Arial"/>
                <a:cs typeface="Arial"/>
                <a:sym typeface="Arial"/>
              </a:defRPr>
            </a:lvl1pPr>
            <a:lvl2pPr marL="914400" marR="0" lvl="1"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2pPr>
            <a:lvl3pPr marL="1371600" marR="0" lvl="2" indent="-330200" algn="l" rtl="0">
              <a:lnSpc>
                <a:spcPct val="120000"/>
              </a:lnSpc>
              <a:spcBef>
                <a:spcPts val="1000"/>
              </a:spcBef>
              <a:spcAft>
                <a:spcPts val="0"/>
              </a:spcAft>
              <a:buClr>
                <a:schemeClr val="lt1"/>
              </a:buClr>
              <a:buSzPts val="1600"/>
              <a:buFont typeface="Arial"/>
              <a:buChar char="–"/>
              <a:defRPr sz="1400" b="0" i="0" u="none" strike="noStrike" cap="none">
                <a:solidFill>
                  <a:schemeClr val="lt1"/>
                </a:solidFill>
                <a:latin typeface="Arial"/>
                <a:ea typeface="Arial"/>
                <a:cs typeface="Arial"/>
                <a:sym typeface="Arial"/>
              </a:defRPr>
            </a:lvl3pPr>
            <a:lvl4pPr marL="1828800" marR="0" lvl="3"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4pPr>
            <a:lvl5pPr marL="2286000" marR="0" lvl="4"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5pPr>
            <a:lvl6pPr marL="2743200" marR="0" lvl="5"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6pPr>
            <a:lvl7pPr marL="3200400" marR="0" lvl="6"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7pPr>
            <a:lvl8pPr marL="3657600" marR="0" lvl="7"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8pPr>
            <a:lvl9pPr marL="4114800" marR="0" lvl="8" indent="-330200" algn="l" rtl="0">
              <a:lnSpc>
                <a:spcPct val="120000"/>
              </a:lnSpc>
              <a:spcBef>
                <a:spcPts val="1000"/>
              </a:spcBef>
              <a:spcAft>
                <a:spcPts val="100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9pPr>
          </a:lstStyle>
          <a:p>
            <a:endParaRPr/>
          </a:p>
        </p:txBody>
      </p:sp>
      <p:sp>
        <p:nvSpPr>
          <p:cNvPr id="57" name="Google Shape;57;p74"/>
          <p:cNvSpPr txBox="1">
            <a:spLocks noGrp="1"/>
          </p:cNvSpPr>
          <p:nvPr>
            <p:ph type="body" idx="14"/>
          </p:nvPr>
        </p:nvSpPr>
        <p:spPr>
          <a:xfrm>
            <a:off x="4414833" y="3840611"/>
            <a:ext cx="698525" cy="701700"/>
          </a:xfrm>
          <a:prstGeom prst="rect">
            <a:avLst/>
          </a:prstGeom>
          <a:noFill/>
          <a:ln>
            <a:noFill/>
          </a:ln>
        </p:spPr>
        <p:txBody>
          <a:bodyPr spcFirstLastPara="1" wrap="square" lIns="0" tIns="0" rIns="0" bIns="0" anchor="t" anchorCtr="0">
            <a:normAutofit/>
          </a:bodyPr>
          <a:lstStyle>
            <a:lvl1pPr marL="457200" marR="0" lvl="0" indent="-228600" algn="l" rtl="0">
              <a:lnSpc>
                <a:spcPct val="120000"/>
              </a:lnSpc>
              <a:spcBef>
                <a:spcPts val="1000"/>
              </a:spcBef>
              <a:spcAft>
                <a:spcPts val="0"/>
              </a:spcAft>
              <a:buClr>
                <a:schemeClr val="lt1"/>
              </a:buClr>
              <a:buSzPts val="1600"/>
              <a:buFont typeface="Open Sans"/>
              <a:buNone/>
              <a:defRPr sz="1400" b="0" i="0" u="none" strike="noStrike" cap="none">
                <a:solidFill>
                  <a:schemeClr val="lt1"/>
                </a:solidFill>
                <a:latin typeface="Arial"/>
                <a:ea typeface="Arial"/>
                <a:cs typeface="Arial"/>
                <a:sym typeface="Arial"/>
              </a:defRPr>
            </a:lvl1pPr>
            <a:lvl2pPr marL="914400" marR="0" lvl="1"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2pPr>
            <a:lvl3pPr marL="1371600" marR="0" lvl="2" indent="-330200" algn="l" rtl="0">
              <a:lnSpc>
                <a:spcPct val="120000"/>
              </a:lnSpc>
              <a:spcBef>
                <a:spcPts val="1000"/>
              </a:spcBef>
              <a:spcAft>
                <a:spcPts val="0"/>
              </a:spcAft>
              <a:buClr>
                <a:schemeClr val="lt1"/>
              </a:buClr>
              <a:buSzPts val="1600"/>
              <a:buFont typeface="Arial"/>
              <a:buChar char="–"/>
              <a:defRPr sz="1400" b="0" i="0" u="none" strike="noStrike" cap="none">
                <a:solidFill>
                  <a:schemeClr val="lt1"/>
                </a:solidFill>
                <a:latin typeface="Arial"/>
                <a:ea typeface="Arial"/>
                <a:cs typeface="Arial"/>
                <a:sym typeface="Arial"/>
              </a:defRPr>
            </a:lvl3pPr>
            <a:lvl4pPr marL="1828800" marR="0" lvl="3"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4pPr>
            <a:lvl5pPr marL="2286000" marR="0" lvl="4"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5pPr>
            <a:lvl6pPr marL="2743200" marR="0" lvl="5"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6pPr>
            <a:lvl7pPr marL="3200400" marR="0" lvl="6"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7pPr>
            <a:lvl8pPr marL="3657600" marR="0" lvl="7"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8pPr>
            <a:lvl9pPr marL="4114800" marR="0" lvl="8" indent="-330200" algn="l" rtl="0">
              <a:lnSpc>
                <a:spcPct val="120000"/>
              </a:lnSpc>
              <a:spcBef>
                <a:spcPts val="1000"/>
              </a:spcBef>
              <a:spcAft>
                <a:spcPts val="100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9pPr>
          </a:lstStyle>
          <a:p>
            <a:endParaRPr/>
          </a:p>
        </p:txBody>
      </p:sp>
      <p:sp>
        <p:nvSpPr>
          <p:cNvPr id="58" name="Google Shape;58;p74"/>
          <p:cNvSpPr txBox="1">
            <a:spLocks noGrp="1"/>
          </p:cNvSpPr>
          <p:nvPr>
            <p:ph type="body" idx="15"/>
          </p:nvPr>
        </p:nvSpPr>
        <p:spPr>
          <a:xfrm>
            <a:off x="8062646" y="3840611"/>
            <a:ext cx="698525" cy="701700"/>
          </a:xfrm>
          <a:prstGeom prst="rect">
            <a:avLst/>
          </a:prstGeom>
          <a:noFill/>
          <a:ln>
            <a:noFill/>
          </a:ln>
        </p:spPr>
        <p:txBody>
          <a:bodyPr spcFirstLastPara="1" wrap="square" lIns="0" tIns="0" rIns="0" bIns="0" anchor="t" anchorCtr="0">
            <a:normAutofit/>
          </a:bodyPr>
          <a:lstStyle>
            <a:lvl1pPr marL="457200" marR="0" lvl="0" indent="-228600" algn="l" rtl="0">
              <a:lnSpc>
                <a:spcPct val="120000"/>
              </a:lnSpc>
              <a:spcBef>
                <a:spcPts val="1000"/>
              </a:spcBef>
              <a:spcAft>
                <a:spcPts val="0"/>
              </a:spcAft>
              <a:buClr>
                <a:schemeClr val="lt1"/>
              </a:buClr>
              <a:buSzPts val="1600"/>
              <a:buFont typeface="Open Sans"/>
              <a:buNone/>
              <a:defRPr sz="1400" b="0" i="0" u="none" strike="noStrike" cap="none">
                <a:solidFill>
                  <a:schemeClr val="lt1"/>
                </a:solidFill>
                <a:latin typeface="Arial"/>
                <a:ea typeface="Arial"/>
                <a:cs typeface="Arial"/>
                <a:sym typeface="Arial"/>
              </a:defRPr>
            </a:lvl1pPr>
            <a:lvl2pPr marL="914400" marR="0" lvl="1"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2pPr>
            <a:lvl3pPr marL="1371600" marR="0" lvl="2" indent="-330200" algn="l" rtl="0">
              <a:lnSpc>
                <a:spcPct val="120000"/>
              </a:lnSpc>
              <a:spcBef>
                <a:spcPts val="1000"/>
              </a:spcBef>
              <a:spcAft>
                <a:spcPts val="0"/>
              </a:spcAft>
              <a:buClr>
                <a:schemeClr val="lt1"/>
              </a:buClr>
              <a:buSzPts val="1600"/>
              <a:buFont typeface="Arial"/>
              <a:buChar char="–"/>
              <a:defRPr sz="1400" b="0" i="0" u="none" strike="noStrike" cap="none">
                <a:solidFill>
                  <a:schemeClr val="lt1"/>
                </a:solidFill>
                <a:latin typeface="Arial"/>
                <a:ea typeface="Arial"/>
                <a:cs typeface="Arial"/>
                <a:sym typeface="Arial"/>
              </a:defRPr>
            </a:lvl3pPr>
            <a:lvl4pPr marL="1828800" marR="0" lvl="3"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4pPr>
            <a:lvl5pPr marL="2286000" marR="0" lvl="4"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Arial"/>
                <a:ea typeface="Arial"/>
                <a:cs typeface="Arial"/>
                <a:sym typeface="Arial"/>
              </a:defRPr>
            </a:lvl5pPr>
            <a:lvl6pPr marL="2743200" marR="0" lvl="5"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6pPr>
            <a:lvl7pPr marL="3200400" marR="0" lvl="6"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7pPr>
            <a:lvl8pPr marL="3657600" marR="0" lvl="7" indent="-330200" algn="l" rtl="0">
              <a:lnSpc>
                <a:spcPct val="120000"/>
              </a:lnSpc>
              <a:spcBef>
                <a:spcPts val="1000"/>
              </a:spcBef>
              <a:spcAft>
                <a:spcPts val="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8pPr>
            <a:lvl9pPr marL="4114800" marR="0" lvl="8" indent="-330200" algn="l" rtl="0">
              <a:lnSpc>
                <a:spcPct val="120000"/>
              </a:lnSpc>
              <a:spcBef>
                <a:spcPts val="1000"/>
              </a:spcBef>
              <a:spcAft>
                <a:spcPts val="1000"/>
              </a:spcAft>
              <a:buClr>
                <a:schemeClr val="lt1"/>
              </a:buClr>
              <a:buSzPts val="1600"/>
              <a:buFont typeface="Open Sans"/>
              <a:buChar char="•"/>
              <a:defRPr sz="1400" b="0" i="0" u="none" strike="noStrike" cap="none">
                <a:solidFill>
                  <a:schemeClr val="lt1"/>
                </a:solidFill>
                <a:latin typeface="Open Sans"/>
                <a:ea typeface="Open Sans"/>
                <a:cs typeface="Open Sans"/>
                <a:sym typeface="Open Sans"/>
              </a:defRPr>
            </a:lvl9pPr>
          </a:lstStyle>
          <a:p>
            <a:endParaRPr/>
          </a:p>
        </p:txBody>
      </p:sp>
      <p:grpSp>
        <p:nvGrpSpPr>
          <p:cNvPr id="59" name="Google Shape;59;p74"/>
          <p:cNvGrpSpPr/>
          <p:nvPr/>
        </p:nvGrpSpPr>
        <p:grpSpPr>
          <a:xfrm>
            <a:off x="408600" y="896094"/>
            <a:ext cx="727435" cy="54174"/>
            <a:chOff x="408600" y="896094"/>
            <a:chExt cx="727435" cy="54174"/>
          </a:xfrm>
        </p:grpSpPr>
        <p:sp>
          <p:nvSpPr>
            <p:cNvPr id="60" name="Google Shape;60;p74"/>
            <p:cNvSpPr/>
            <p:nvPr/>
          </p:nvSpPr>
          <p:spPr>
            <a:xfrm>
              <a:off x="421332" y="897674"/>
              <a:ext cx="691376" cy="52594"/>
            </a:xfrm>
            <a:prstGeom prst="flowChartAlternateProcess">
              <a:avLst/>
            </a:prstGeom>
            <a:solidFill>
              <a:srgbClr val="255BA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 name="Google Shape;61;p74"/>
            <p:cNvSpPr/>
            <p:nvPr/>
          </p:nvSpPr>
          <p:spPr>
            <a:xfrm>
              <a:off x="408600" y="896094"/>
              <a:ext cx="52594" cy="52594"/>
            </a:xfrm>
            <a:prstGeom prst="ellipse">
              <a:avLst/>
            </a:prstGeom>
            <a:solidFill>
              <a:srgbClr val="255BA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 name="Google Shape;62;p74"/>
            <p:cNvSpPr/>
            <p:nvPr/>
          </p:nvSpPr>
          <p:spPr>
            <a:xfrm>
              <a:off x="1083441" y="896094"/>
              <a:ext cx="52594" cy="52594"/>
            </a:xfrm>
            <a:prstGeom prst="ellipse">
              <a:avLst/>
            </a:prstGeom>
            <a:solidFill>
              <a:srgbClr val="255BA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alpha val="20000"/>
          </a:srgbClr>
        </a:solidFill>
        <a:effectLst/>
      </p:bgPr>
    </p:bg>
    <p:spTree>
      <p:nvGrpSpPr>
        <p:cNvPr id="1" name="Shape 5"/>
        <p:cNvGrpSpPr/>
        <p:nvPr/>
      </p:nvGrpSpPr>
      <p:grpSpPr>
        <a:xfrm>
          <a:off x="0" y="0"/>
          <a:ext cx="0" cy="0"/>
          <a:chOff x="0" y="0"/>
          <a:chExt cx="0" cy="0"/>
        </a:xfrm>
      </p:grpSpPr>
      <p:sp>
        <p:nvSpPr>
          <p:cNvPr id="6" name="Google Shape;6;p51"/>
          <p:cNvSpPr txBox="1">
            <a:spLocks noGrp="1"/>
          </p:cNvSpPr>
          <p:nvPr>
            <p:ph type="title"/>
          </p:nvPr>
        </p:nvSpPr>
        <p:spPr>
          <a:xfrm>
            <a:off x="305649" y="351025"/>
            <a:ext cx="11570399" cy="701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2"/>
              </a:buClr>
              <a:buSzPts val="2400"/>
              <a:buFont typeface="Open Sans"/>
              <a:buNone/>
              <a:defRPr sz="2400" b="1" i="0" u="none" strike="noStrike" cap="none">
                <a:solidFill>
                  <a:schemeClr val="lt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51"/>
          <p:cNvSpPr txBox="1"/>
          <p:nvPr/>
        </p:nvSpPr>
        <p:spPr>
          <a:xfrm>
            <a:off x="305652" y="6384932"/>
            <a:ext cx="3221319"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A5A5A5"/>
                </a:solidFill>
                <a:latin typeface="Open Sans"/>
                <a:ea typeface="Open Sans"/>
                <a:cs typeface="Open Sans"/>
                <a:sym typeface="Open Sans"/>
              </a:rPr>
              <a:t>Corporate Finance Institute®</a:t>
            </a:r>
            <a:endParaRPr sz="1000" b="0" i="0" u="none" strike="noStrike" cap="none">
              <a:solidFill>
                <a:srgbClr val="A5A5A5"/>
              </a:solidFill>
              <a:latin typeface="Arial"/>
              <a:ea typeface="Arial"/>
              <a:cs typeface="Arial"/>
              <a:sym typeface="Arial"/>
            </a:endParaRPr>
          </a:p>
        </p:txBody>
      </p:sp>
      <p:pic>
        <p:nvPicPr>
          <p:cNvPr id="8" name="Google Shape;8;p51" descr="Icon&#10;&#10;Description automatically generated"/>
          <p:cNvPicPr preferRelativeResize="0"/>
          <p:nvPr/>
        </p:nvPicPr>
        <p:blipFill rotWithShape="1">
          <a:blip r:embed="rId9">
            <a:alphaModFix/>
          </a:blip>
          <a:srcRect/>
          <a:stretch/>
        </p:blipFill>
        <p:spPr>
          <a:xfrm>
            <a:off x="11029474" y="6404874"/>
            <a:ext cx="755126" cy="246301"/>
          </a:xfrm>
          <a:prstGeom prst="rect">
            <a:avLst/>
          </a:prstGeom>
          <a:noFill/>
          <a:ln>
            <a:noFill/>
          </a:ln>
        </p:spPr>
      </p:pic>
      <p:grpSp>
        <p:nvGrpSpPr>
          <p:cNvPr id="9" name="Google Shape;9;p51"/>
          <p:cNvGrpSpPr/>
          <p:nvPr/>
        </p:nvGrpSpPr>
        <p:grpSpPr>
          <a:xfrm>
            <a:off x="408600" y="896884"/>
            <a:ext cx="727435" cy="52594"/>
            <a:chOff x="408600" y="896884"/>
            <a:chExt cx="727435" cy="52594"/>
          </a:xfrm>
        </p:grpSpPr>
        <p:sp>
          <p:nvSpPr>
            <p:cNvPr id="10" name="Google Shape;10;p51"/>
            <p:cNvSpPr/>
            <p:nvPr/>
          </p:nvSpPr>
          <p:spPr>
            <a:xfrm>
              <a:off x="421332" y="896884"/>
              <a:ext cx="691376" cy="52594"/>
            </a:xfrm>
            <a:prstGeom prst="flowChartAlternateProcess">
              <a:avLst/>
            </a:prstGeom>
            <a:solidFill>
              <a:srgbClr val="255BA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 name="Google Shape;11;p51"/>
            <p:cNvSpPr/>
            <p:nvPr/>
          </p:nvSpPr>
          <p:spPr>
            <a:xfrm>
              <a:off x="408600" y="896884"/>
              <a:ext cx="52594" cy="52594"/>
            </a:xfrm>
            <a:prstGeom prst="ellipse">
              <a:avLst/>
            </a:prstGeom>
            <a:solidFill>
              <a:srgbClr val="255BA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 name="Google Shape;12;p51"/>
            <p:cNvSpPr/>
            <p:nvPr/>
          </p:nvSpPr>
          <p:spPr>
            <a:xfrm>
              <a:off x="1083441" y="896884"/>
              <a:ext cx="52594" cy="52594"/>
            </a:xfrm>
            <a:prstGeom prst="ellipse">
              <a:avLst/>
            </a:prstGeom>
            <a:solidFill>
              <a:srgbClr val="255BA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974">
          <p15:clr>
            <a:srgbClr val="F26B43"/>
          </p15:clr>
        </p15:guide>
        <p15:guide id="2" pos="3840">
          <p15:clr>
            <a:srgbClr val="F26B43"/>
          </p15:clr>
        </p15:guide>
        <p15:guide id="3" pos="257">
          <p15:clr>
            <a:srgbClr val="F26B43"/>
          </p15:clr>
        </p15:guide>
        <p15:guide id="4" pos="7423">
          <p15:clr>
            <a:srgbClr val="F26B43"/>
          </p15:clr>
        </p15:guide>
        <p15:guide id="5" orient="horz" pos="663">
          <p15:clr>
            <a:srgbClr val="F26B43"/>
          </p15:clr>
        </p15:guide>
        <p15:guide id="6" orient="horz" pos="22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66579aa268_0_13"/>
          <p:cNvSpPr txBox="1">
            <a:spLocks noGrp="1"/>
          </p:cNvSpPr>
          <p:nvPr>
            <p:ph type="title"/>
          </p:nvPr>
        </p:nvSpPr>
        <p:spPr>
          <a:xfrm>
            <a:off x="222125" y="646025"/>
            <a:ext cx="4880100" cy="2592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000"/>
              <a:buFont typeface="Open Sans"/>
              <a:buNone/>
            </a:pPr>
            <a:r>
              <a:rPr lang="en-US" sz="4400"/>
              <a:t>Drive Your Success with CFI:</a:t>
            </a:r>
            <a:endParaRPr sz="2600"/>
          </a:p>
          <a:p>
            <a:pPr marL="0" lvl="0" indent="0" algn="l" rtl="0">
              <a:lnSpc>
                <a:spcPct val="90000"/>
              </a:lnSpc>
              <a:spcBef>
                <a:spcPts val="1000"/>
              </a:spcBef>
              <a:spcAft>
                <a:spcPts val="1000"/>
              </a:spcAft>
              <a:buClr>
                <a:schemeClr val="lt1"/>
              </a:buClr>
              <a:buSzPts val="3000"/>
              <a:buFont typeface="Open Sans"/>
              <a:buNone/>
            </a:pPr>
            <a:r>
              <a:rPr lang="en-US">
                <a:solidFill>
                  <a:schemeClr val="dk2"/>
                </a:solidFill>
              </a:rPr>
              <a:t>Financial Modeling</a:t>
            </a:r>
            <a:br>
              <a:rPr lang="en-US">
                <a:solidFill>
                  <a:schemeClr val="dk2"/>
                </a:solidFill>
              </a:rPr>
            </a:br>
            <a:r>
              <a:rPr lang="en-US">
                <a:solidFill>
                  <a:schemeClr val="dk2"/>
                </a:solidFill>
              </a:rPr>
              <a:t>and Valuation</a:t>
            </a:r>
            <a:endParaRPr>
              <a:solidFill>
                <a:schemeClr val="dk2"/>
              </a:solidFill>
            </a:endParaRPr>
          </a:p>
        </p:txBody>
      </p:sp>
      <p:pic>
        <p:nvPicPr>
          <p:cNvPr id="68" name="Google Shape;68;g166579aa268_0_13"/>
          <p:cNvPicPr preferRelativeResize="0"/>
          <p:nvPr/>
        </p:nvPicPr>
        <p:blipFill rotWithShape="1">
          <a:blip r:embed="rId3">
            <a:alphaModFix/>
          </a:blip>
          <a:srcRect/>
          <a:stretch/>
        </p:blipFill>
        <p:spPr>
          <a:xfrm>
            <a:off x="4391450" y="3063150"/>
            <a:ext cx="1814150" cy="1507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g16b15ab812f_0_0"/>
          <p:cNvSpPr txBox="1">
            <a:spLocks noGrp="1"/>
          </p:cNvSpPr>
          <p:nvPr>
            <p:ph type="title"/>
          </p:nvPr>
        </p:nvSpPr>
        <p:spPr>
          <a:xfrm>
            <a:off x="229047" y="2931589"/>
            <a:ext cx="11733900" cy="994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000"/>
              <a:buFont typeface="Open Sans"/>
              <a:buNone/>
            </a:pPr>
            <a:r>
              <a:rPr lang="en-US" dirty="0"/>
              <a:t>Poll: Do you use a PC or a Mac computer?</a:t>
            </a:r>
            <a:endParaRPr dirty="0"/>
          </a:p>
        </p:txBody>
      </p:sp>
    </p:spTree>
    <p:extLst>
      <p:ext uri="{BB962C8B-B14F-4D97-AF65-F5344CB8AC3E}">
        <p14:creationId xmlns:p14="http://schemas.microsoft.com/office/powerpoint/2010/main" val="1285606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6"/>
        <p:cNvGrpSpPr/>
        <p:nvPr/>
      </p:nvGrpSpPr>
      <p:grpSpPr>
        <a:xfrm>
          <a:off x="0" y="0"/>
          <a:ext cx="0" cy="0"/>
          <a:chOff x="0" y="0"/>
          <a:chExt cx="0" cy="0"/>
        </a:xfrm>
      </p:grpSpPr>
      <p:sp>
        <p:nvSpPr>
          <p:cNvPr id="157" name="Google Shape;157;g1609a89bd6c_0_0"/>
          <p:cNvSpPr txBox="1">
            <a:spLocks noGrp="1"/>
          </p:cNvSpPr>
          <p:nvPr>
            <p:ph type="title"/>
          </p:nvPr>
        </p:nvSpPr>
        <p:spPr>
          <a:xfrm>
            <a:off x="305650" y="351025"/>
            <a:ext cx="10615800" cy="701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1800"/>
              <a:buNone/>
            </a:pPr>
            <a:r>
              <a:rPr lang="en-US"/>
              <a:t>Learning Tip: Keyboard Shortcuts</a:t>
            </a:r>
            <a:endParaRPr/>
          </a:p>
        </p:txBody>
      </p:sp>
      <p:sp>
        <p:nvSpPr>
          <p:cNvPr id="158" name="Google Shape;158;g1609a89bd6c_0_0"/>
          <p:cNvSpPr/>
          <p:nvPr/>
        </p:nvSpPr>
        <p:spPr>
          <a:xfrm>
            <a:off x="1027975" y="1290225"/>
            <a:ext cx="4266000" cy="453300"/>
          </a:xfrm>
          <a:prstGeom prst="roundRect">
            <a:avLst>
              <a:gd name="adj" fmla="val 25645"/>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chemeClr val="lt1"/>
                </a:solidFill>
                <a:latin typeface="Open Sans"/>
                <a:ea typeface="Open Sans"/>
                <a:cs typeface="Open Sans"/>
                <a:sym typeface="Open Sans"/>
              </a:rPr>
              <a:t>Excel Shortcuts</a:t>
            </a:r>
            <a:endParaRPr sz="1500" b="1" i="0" u="none" strike="noStrike" cap="none">
              <a:solidFill>
                <a:schemeClr val="lt1"/>
              </a:solidFill>
              <a:latin typeface="Open Sans"/>
              <a:ea typeface="Open Sans"/>
              <a:cs typeface="Open Sans"/>
              <a:sym typeface="Open Sans"/>
            </a:endParaRPr>
          </a:p>
        </p:txBody>
      </p:sp>
      <p:sp>
        <p:nvSpPr>
          <p:cNvPr id="159" name="Google Shape;159;g1609a89bd6c_0_0"/>
          <p:cNvSpPr/>
          <p:nvPr/>
        </p:nvSpPr>
        <p:spPr>
          <a:xfrm>
            <a:off x="6898025" y="1290225"/>
            <a:ext cx="4266000" cy="453300"/>
          </a:xfrm>
          <a:prstGeom prst="roundRect">
            <a:avLst>
              <a:gd name="adj" fmla="val 25645"/>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chemeClr val="lt1"/>
                </a:solidFill>
                <a:latin typeface="Open Sans"/>
                <a:ea typeface="Open Sans"/>
                <a:cs typeface="Open Sans"/>
                <a:sym typeface="Open Sans"/>
              </a:rPr>
              <a:t>Macabacus Shortcuts</a:t>
            </a:r>
            <a:endParaRPr sz="1500" b="1" i="0" u="none" strike="noStrike" cap="none">
              <a:solidFill>
                <a:schemeClr val="lt1"/>
              </a:solidFill>
              <a:latin typeface="Open Sans"/>
              <a:ea typeface="Open Sans"/>
              <a:cs typeface="Open Sans"/>
              <a:sym typeface="Open Sans"/>
            </a:endParaRPr>
          </a:p>
        </p:txBody>
      </p:sp>
      <p:cxnSp>
        <p:nvCxnSpPr>
          <p:cNvPr id="160" name="Google Shape;160;g1609a89bd6c_0_0"/>
          <p:cNvCxnSpPr/>
          <p:nvPr/>
        </p:nvCxnSpPr>
        <p:spPr>
          <a:xfrm>
            <a:off x="6096000" y="1380325"/>
            <a:ext cx="0" cy="4928400"/>
          </a:xfrm>
          <a:prstGeom prst="straightConnector1">
            <a:avLst/>
          </a:prstGeom>
          <a:noFill/>
          <a:ln w="9525" cap="flat" cmpd="sng">
            <a:solidFill>
              <a:schemeClr val="dk1"/>
            </a:solidFill>
            <a:prstDash val="solid"/>
            <a:round/>
            <a:headEnd type="none" w="sm" len="sm"/>
            <a:tailEnd type="none" w="sm" len="sm"/>
          </a:ln>
        </p:spPr>
      </p:cxnSp>
      <p:pic>
        <p:nvPicPr>
          <p:cNvPr id="161" name="Google Shape;161;g1609a89bd6c_0_0"/>
          <p:cNvPicPr preferRelativeResize="0"/>
          <p:nvPr/>
        </p:nvPicPr>
        <p:blipFill rotWithShape="1">
          <a:blip r:embed="rId3">
            <a:alphaModFix/>
          </a:blip>
          <a:srcRect/>
          <a:stretch/>
        </p:blipFill>
        <p:spPr>
          <a:xfrm>
            <a:off x="129150" y="1886575"/>
            <a:ext cx="5828875" cy="3915899"/>
          </a:xfrm>
          <a:prstGeom prst="rect">
            <a:avLst/>
          </a:prstGeom>
          <a:noFill/>
          <a:ln>
            <a:noFill/>
          </a:ln>
        </p:spPr>
      </p:pic>
      <p:pic>
        <p:nvPicPr>
          <p:cNvPr id="162" name="Google Shape;162;g1609a89bd6c_0_0"/>
          <p:cNvPicPr preferRelativeResize="0"/>
          <p:nvPr/>
        </p:nvPicPr>
        <p:blipFill rotWithShape="1">
          <a:blip r:embed="rId4">
            <a:alphaModFix/>
          </a:blip>
          <a:srcRect/>
          <a:stretch/>
        </p:blipFill>
        <p:spPr>
          <a:xfrm>
            <a:off x="6233975" y="1981013"/>
            <a:ext cx="5828873" cy="378111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g16651ba829a_0_5"/>
          <p:cNvPicPr preferRelativeResize="0"/>
          <p:nvPr/>
        </p:nvPicPr>
        <p:blipFill rotWithShape="1">
          <a:blip r:embed="rId3">
            <a:alphaModFix/>
          </a:blip>
          <a:srcRect l="562" r="552"/>
          <a:stretch/>
        </p:blipFill>
        <p:spPr>
          <a:xfrm>
            <a:off x="3099600" y="1197950"/>
            <a:ext cx="7362002" cy="4169875"/>
          </a:xfrm>
          <a:prstGeom prst="rect">
            <a:avLst/>
          </a:prstGeom>
          <a:noFill/>
          <a:ln>
            <a:noFill/>
          </a:ln>
        </p:spPr>
      </p:pic>
      <p:sp>
        <p:nvSpPr>
          <p:cNvPr id="168" name="Google Shape;168;g16651ba829a_0_5"/>
          <p:cNvSpPr txBox="1">
            <a:spLocks noGrp="1"/>
          </p:cNvSpPr>
          <p:nvPr>
            <p:ph type="title"/>
          </p:nvPr>
        </p:nvSpPr>
        <p:spPr>
          <a:xfrm>
            <a:off x="305650" y="351025"/>
            <a:ext cx="10615800" cy="701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1800"/>
              <a:buNone/>
            </a:pPr>
            <a:r>
              <a:rPr lang="en-US"/>
              <a:t>Learning Tip: Learning Management System (LMS)</a:t>
            </a:r>
            <a:endParaRPr/>
          </a:p>
        </p:txBody>
      </p:sp>
      <p:pic>
        <p:nvPicPr>
          <p:cNvPr id="169" name="Google Shape;169;g16651ba829a_0_5"/>
          <p:cNvPicPr preferRelativeResize="0"/>
          <p:nvPr/>
        </p:nvPicPr>
        <p:blipFill rotWithShape="1">
          <a:blip r:embed="rId4">
            <a:alphaModFix/>
          </a:blip>
          <a:srcRect l="7834"/>
          <a:stretch/>
        </p:blipFill>
        <p:spPr>
          <a:xfrm>
            <a:off x="9577100" y="1426425"/>
            <a:ext cx="2614800" cy="1719900"/>
          </a:xfrm>
          <a:prstGeom prst="roundRect">
            <a:avLst>
              <a:gd name="adj" fmla="val 7467"/>
            </a:avLst>
          </a:prstGeom>
          <a:noFill/>
          <a:ln>
            <a:noFill/>
          </a:ln>
        </p:spPr>
      </p:pic>
      <p:pic>
        <p:nvPicPr>
          <p:cNvPr id="170" name="Google Shape;170;g16651ba829a_0_5"/>
          <p:cNvPicPr preferRelativeResize="0"/>
          <p:nvPr/>
        </p:nvPicPr>
        <p:blipFill rotWithShape="1">
          <a:blip r:embed="rId5">
            <a:alphaModFix/>
          </a:blip>
          <a:srcRect/>
          <a:stretch/>
        </p:blipFill>
        <p:spPr>
          <a:xfrm>
            <a:off x="0" y="1197950"/>
            <a:ext cx="3099600" cy="4170000"/>
          </a:xfrm>
          <a:prstGeom prst="roundRect">
            <a:avLst>
              <a:gd name="adj" fmla="val 0"/>
            </a:avLst>
          </a:prstGeom>
          <a:noFill/>
          <a:ln>
            <a:noFill/>
          </a:ln>
        </p:spPr>
      </p:pic>
      <p:pic>
        <p:nvPicPr>
          <p:cNvPr id="171" name="Google Shape;171;g16651ba829a_0_5"/>
          <p:cNvPicPr preferRelativeResize="0"/>
          <p:nvPr/>
        </p:nvPicPr>
        <p:blipFill rotWithShape="1">
          <a:blip r:embed="rId6">
            <a:alphaModFix/>
          </a:blip>
          <a:srcRect/>
          <a:stretch/>
        </p:blipFill>
        <p:spPr>
          <a:xfrm>
            <a:off x="8991238" y="3520013"/>
            <a:ext cx="1930200" cy="1959300"/>
          </a:xfrm>
          <a:prstGeom prst="roundRect">
            <a:avLst>
              <a:gd name="adj" fmla="val 8720"/>
            </a:avLst>
          </a:prstGeom>
          <a:noFill/>
          <a:ln>
            <a:noFill/>
          </a:ln>
        </p:spPr>
      </p:pic>
      <p:pic>
        <p:nvPicPr>
          <p:cNvPr id="172" name="Google Shape;172;g16651ba829a_0_5"/>
          <p:cNvPicPr preferRelativeResize="0"/>
          <p:nvPr/>
        </p:nvPicPr>
        <p:blipFill rotWithShape="1">
          <a:blip r:embed="rId7">
            <a:alphaModFix/>
          </a:blip>
          <a:srcRect l="23403" t="24422" r="5802" b="7642"/>
          <a:stretch/>
        </p:blipFill>
        <p:spPr>
          <a:xfrm>
            <a:off x="2705599" y="4391825"/>
            <a:ext cx="1490100" cy="1087500"/>
          </a:xfrm>
          <a:prstGeom prst="roundRect">
            <a:avLst>
              <a:gd name="adj" fmla="val 11463"/>
            </a:avLst>
          </a:prstGeom>
          <a:noFill/>
          <a:ln>
            <a:noFill/>
          </a:ln>
        </p:spPr>
      </p:pic>
      <p:pic>
        <p:nvPicPr>
          <p:cNvPr id="173" name="Google Shape;173;g16651ba829a_0_5"/>
          <p:cNvPicPr preferRelativeResize="0"/>
          <p:nvPr/>
        </p:nvPicPr>
        <p:blipFill rotWithShape="1">
          <a:blip r:embed="rId8">
            <a:alphaModFix/>
          </a:blip>
          <a:srcRect l="14842" t="43741"/>
          <a:stretch/>
        </p:blipFill>
        <p:spPr>
          <a:xfrm>
            <a:off x="6212025" y="5689250"/>
            <a:ext cx="4436400" cy="763500"/>
          </a:xfrm>
          <a:prstGeom prst="roundRect">
            <a:avLst>
              <a:gd name="adj" fmla="val 16667"/>
            </a:avLst>
          </a:prstGeom>
          <a:noFill/>
          <a:ln>
            <a:noFill/>
          </a:ln>
        </p:spPr>
      </p:pic>
      <p:pic>
        <p:nvPicPr>
          <p:cNvPr id="174" name="Google Shape;174;g16651ba829a_0_5"/>
          <p:cNvPicPr preferRelativeResize="0"/>
          <p:nvPr/>
        </p:nvPicPr>
        <p:blipFill rotWithShape="1">
          <a:blip r:embed="rId9">
            <a:alphaModFix/>
          </a:blip>
          <a:srcRect r="38155"/>
          <a:stretch/>
        </p:blipFill>
        <p:spPr>
          <a:xfrm>
            <a:off x="2705600" y="2662050"/>
            <a:ext cx="4674600" cy="1533900"/>
          </a:xfrm>
          <a:prstGeom prst="roundRect">
            <a:avLst>
              <a:gd name="adj" fmla="val 10480"/>
            </a:avLst>
          </a:prstGeom>
          <a:noFill/>
          <a:ln>
            <a:noFill/>
          </a:ln>
        </p:spPr>
      </p:pic>
      <p:sp>
        <p:nvSpPr>
          <p:cNvPr id="175" name="Google Shape;175;g16651ba829a_0_5"/>
          <p:cNvSpPr/>
          <p:nvPr/>
        </p:nvSpPr>
        <p:spPr>
          <a:xfrm>
            <a:off x="80375" y="3643325"/>
            <a:ext cx="2236800" cy="1419900"/>
          </a:xfrm>
          <a:prstGeom prst="roundRect">
            <a:avLst>
              <a:gd name="adj" fmla="val 11319"/>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fade">
                                      <p:cBhvr>
                                        <p:cTn id="7" dur="1000"/>
                                        <p:tgtEl>
                                          <p:spTgt spid="175"/>
                                        </p:tgtEl>
                                      </p:cBhvr>
                                    </p:animEffect>
                                    <p:anim calcmode="lin" valueType="num">
                                      <p:cBhvr>
                                        <p:cTn id="8" dur="1000" fill="hold"/>
                                        <p:tgtEl>
                                          <p:spTgt spid="175"/>
                                        </p:tgtEl>
                                        <p:attrNameLst>
                                          <p:attrName>ppt_x</p:attrName>
                                        </p:attrNameLst>
                                      </p:cBhvr>
                                      <p:tavLst>
                                        <p:tav tm="0">
                                          <p:val>
                                            <p:strVal val="#ppt_x"/>
                                          </p:val>
                                        </p:tav>
                                        <p:tav tm="100000">
                                          <p:val>
                                            <p:strVal val="#ppt_x"/>
                                          </p:val>
                                        </p:tav>
                                      </p:tavLst>
                                    </p:anim>
                                    <p:anim calcmode="lin" valueType="num">
                                      <p:cBhvr>
                                        <p:cTn id="9" dur="1000" fill="hold"/>
                                        <p:tgtEl>
                                          <p:spTgt spid="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3"/>
                                        </p:tgtEl>
                                        <p:attrNameLst>
                                          <p:attrName>style.visibility</p:attrName>
                                        </p:attrNameLst>
                                      </p:cBhvr>
                                      <p:to>
                                        <p:strVal val="visible"/>
                                      </p:to>
                                    </p:set>
                                    <p:animEffect transition="in" filter="fade">
                                      <p:cBhvr>
                                        <p:cTn id="14" dur="1000"/>
                                        <p:tgtEl>
                                          <p:spTgt spid="173"/>
                                        </p:tgtEl>
                                      </p:cBhvr>
                                    </p:animEffect>
                                    <p:anim calcmode="lin" valueType="num">
                                      <p:cBhvr>
                                        <p:cTn id="15" dur="1000" fill="hold"/>
                                        <p:tgtEl>
                                          <p:spTgt spid="173"/>
                                        </p:tgtEl>
                                        <p:attrNameLst>
                                          <p:attrName>ppt_x</p:attrName>
                                        </p:attrNameLst>
                                      </p:cBhvr>
                                      <p:tavLst>
                                        <p:tav tm="0">
                                          <p:val>
                                            <p:strVal val="#ppt_x"/>
                                          </p:val>
                                        </p:tav>
                                        <p:tav tm="100000">
                                          <p:val>
                                            <p:strVal val="#ppt_x"/>
                                          </p:val>
                                        </p:tav>
                                      </p:tavLst>
                                    </p:anim>
                                    <p:anim calcmode="lin" valueType="num">
                                      <p:cBhvr>
                                        <p:cTn id="16" dur="1000" fill="hold"/>
                                        <p:tgtEl>
                                          <p:spTgt spid="17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9"/>
                                        </p:tgtEl>
                                        <p:attrNameLst>
                                          <p:attrName>style.visibility</p:attrName>
                                        </p:attrNameLst>
                                      </p:cBhvr>
                                      <p:to>
                                        <p:strVal val="visible"/>
                                      </p:to>
                                    </p:set>
                                    <p:animEffect transition="in" filter="fade">
                                      <p:cBhvr>
                                        <p:cTn id="19" dur="1000"/>
                                        <p:tgtEl>
                                          <p:spTgt spid="169"/>
                                        </p:tgtEl>
                                      </p:cBhvr>
                                    </p:animEffect>
                                    <p:anim calcmode="lin" valueType="num">
                                      <p:cBhvr>
                                        <p:cTn id="20" dur="1000" fill="hold"/>
                                        <p:tgtEl>
                                          <p:spTgt spid="169"/>
                                        </p:tgtEl>
                                        <p:attrNameLst>
                                          <p:attrName>ppt_x</p:attrName>
                                        </p:attrNameLst>
                                      </p:cBhvr>
                                      <p:tavLst>
                                        <p:tav tm="0">
                                          <p:val>
                                            <p:strVal val="#ppt_x"/>
                                          </p:val>
                                        </p:tav>
                                        <p:tav tm="100000">
                                          <p:val>
                                            <p:strVal val="#ppt_x"/>
                                          </p:val>
                                        </p:tav>
                                      </p:tavLst>
                                    </p:anim>
                                    <p:anim calcmode="lin" valueType="num">
                                      <p:cBhvr>
                                        <p:cTn id="21" dur="1000" fill="hold"/>
                                        <p:tgtEl>
                                          <p:spTgt spid="169"/>
                                        </p:tgtEl>
                                        <p:attrNameLst>
                                          <p:attrName>ppt_y</p:attrName>
                                        </p:attrNameLst>
                                      </p:cBhvr>
                                      <p:tavLst>
                                        <p:tav tm="0">
                                          <p:val>
                                            <p:strVal val="#ppt_y+.1"/>
                                          </p:val>
                                        </p:tav>
                                        <p:tav tm="100000">
                                          <p:val>
                                            <p:strVal val="#ppt_y"/>
                                          </p:val>
                                        </p:tav>
                                      </p:tavLst>
                                    </p:anim>
                                  </p:childTnLst>
                                </p:cTn>
                              </p:par>
                              <p:par>
                                <p:cTn id="22" presetID="10" presetClass="exit" presetSubtype="0" fill="hold" grpId="1" nodeType="withEffect">
                                  <p:stCondLst>
                                    <p:cond delay="0"/>
                                  </p:stCondLst>
                                  <p:childTnLst>
                                    <p:animEffect transition="out" filter="fade">
                                      <p:cBhvr>
                                        <p:cTn id="23" dur="500"/>
                                        <p:tgtEl>
                                          <p:spTgt spid="175"/>
                                        </p:tgtEl>
                                      </p:cBhvr>
                                    </p:animEffect>
                                    <p:set>
                                      <p:cBhvr>
                                        <p:cTn id="24" dur="1" fill="hold">
                                          <p:stCondLst>
                                            <p:cond delay="499"/>
                                          </p:stCondLst>
                                        </p:cTn>
                                        <p:tgtEl>
                                          <p:spTgt spid="17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72"/>
                                        </p:tgtEl>
                                        <p:attrNameLst>
                                          <p:attrName>style.visibility</p:attrName>
                                        </p:attrNameLst>
                                      </p:cBhvr>
                                      <p:to>
                                        <p:strVal val="visible"/>
                                      </p:to>
                                    </p:set>
                                    <p:animEffect transition="in" filter="fade">
                                      <p:cBhvr>
                                        <p:cTn id="29" dur="1000"/>
                                        <p:tgtEl>
                                          <p:spTgt spid="172"/>
                                        </p:tgtEl>
                                      </p:cBhvr>
                                    </p:animEffect>
                                    <p:anim calcmode="lin" valueType="num">
                                      <p:cBhvr>
                                        <p:cTn id="30" dur="1000" fill="hold"/>
                                        <p:tgtEl>
                                          <p:spTgt spid="172"/>
                                        </p:tgtEl>
                                        <p:attrNameLst>
                                          <p:attrName>ppt_x</p:attrName>
                                        </p:attrNameLst>
                                      </p:cBhvr>
                                      <p:tavLst>
                                        <p:tav tm="0">
                                          <p:val>
                                            <p:strVal val="#ppt_x"/>
                                          </p:val>
                                        </p:tav>
                                        <p:tav tm="100000">
                                          <p:val>
                                            <p:strVal val="#ppt_x"/>
                                          </p:val>
                                        </p:tav>
                                      </p:tavLst>
                                    </p:anim>
                                    <p:anim calcmode="lin" valueType="num">
                                      <p:cBhvr>
                                        <p:cTn id="31" dur="1000" fill="hold"/>
                                        <p:tgtEl>
                                          <p:spTgt spid="17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71"/>
                                        </p:tgtEl>
                                        <p:attrNameLst>
                                          <p:attrName>style.visibility</p:attrName>
                                        </p:attrNameLst>
                                      </p:cBhvr>
                                      <p:to>
                                        <p:strVal val="visible"/>
                                      </p:to>
                                    </p:set>
                                    <p:animEffect transition="in" filter="fade">
                                      <p:cBhvr>
                                        <p:cTn id="34" dur="1000"/>
                                        <p:tgtEl>
                                          <p:spTgt spid="171"/>
                                        </p:tgtEl>
                                      </p:cBhvr>
                                    </p:animEffect>
                                    <p:anim calcmode="lin" valueType="num">
                                      <p:cBhvr>
                                        <p:cTn id="35" dur="1000" fill="hold"/>
                                        <p:tgtEl>
                                          <p:spTgt spid="171"/>
                                        </p:tgtEl>
                                        <p:attrNameLst>
                                          <p:attrName>ppt_x</p:attrName>
                                        </p:attrNameLst>
                                      </p:cBhvr>
                                      <p:tavLst>
                                        <p:tav tm="0">
                                          <p:val>
                                            <p:strVal val="#ppt_x"/>
                                          </p:val>
                                        </p:tav>
                                        <p:tav tm="100000">
                                          <p:val>
                                            <p:strVal val="#ppt_x"/>
                                          </p:val>
                                        </p:tav>
                                      </p:tavLst>
                                    </p:anim>
                                    <p:anim calcmode="lin" valueType="num">
                                      <p:cBhvr>
                                        <p:cTn id="36" dur="1000" fill="hold"/>
                                        <p:tgtEl>
                                          <p:spTgt spid="171"/>
                                        </p:tgtEl>
                                        <p:attrNameLst>
                                          <p:attrName>ppt_y</p:attrName>
                                        </p:attrNameLst>
                                      </p:cBhvr>
                                      <p:tavLst>
                                        <p:tav tm="0">
                                          <p:val>
                                            <p:strVal val="#ppt_y+.1"/>
                                          </p:val>
                                        </p:tav>
                                        <p:tav tm="100000">
                                          <p:val>
                                            <p:strVal val="#ppt_y"/>
                                          </p:val>
                                        </p:tav>
                                      </p:tavLst>
                                    </p:anim>
                                  </p:childTnLst>
                                </p:cTn>
                              </p:par>
                              <p:par>
                                <p:cTn id="37" presetID="10" presetClass="exit" presetSubtype="0" fill="hold" nodeType="withEffect">
                                  <p:stCondLst>
                                    <p:cond delay="0"/>
                                  </p:stCondLst>
                                  <p:childTnLst>
                                    <p:animEffect transition="out" filter="fade">
                                      <p:cBhvr>
                                        <p:cTn id="38" dur="500"/>
                                        <p:tgtEl>
                                          <p:spTgt spid="173"/>
                                        </p:tgtEl>
                                      </p:cBhvr>
                                    </p:animEffect>
                                    <p:set>
                                      <p:cBhvr>
                                        <p:cTn id="39" dur="1" fill="hold">
                                          <p:stCondLst>
                                            <p:cond delay="500"/>
                                          </p:stCondLst>
                                        </p:cTn>
                                        <p:tgtEl>
                                          <p:spTgt spid="173"/>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69"/>
                                        </p:tgtEl>
                                      </p:cBhvr>
                                    </p:animEffect>
                                    <p:set>
                                      <p:cBhvr>
                                        <p:cTn id="42" dur="1" fill="hold">
                                          <p:stCondLst>
                                            <p:cond delay="500"/>
                                          </p:stCondLst>
                                        </p:cTn>
                                        <p:tgtEl>
                                          <p:spTgt spid="16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74"/>
                                        </p:tgtEl>
                                        <p:attrNameLst>
                                          <p:attrName>style.visibility</p:attrName>
                                        </p:attrNameLst>
                                      </p:cBhvr>
                                      <p:to>
                                        <p:strVal val="visible"/>
                                      </p:to>
                                    </p:set>
                                    <p:animEffect transition="in" filter="fade">
                                      <p:cBhvr>
                                        <p:cTn id="47" dur="1000"/>
                                        <p:tgtEl>
                                          <p:spTgt spid="174"/>
                                        </p:tgtEl>
                                      </p:cBhvr>
                                    </p:animEffect>
                                    <p:anim calcmode="lin" valueType="num">
                                      <p:cBhvr>
                                        <p:cTn id="48" dur="1000" fill="hold"/>
                                        <p:tgtEl>
                                          <p:spTgt spid="174"/>
                                        </p:tgtEl>
                                        <p:attrNameLst>
                                          <p:attrName>ppt_x</p:attrName>
                                        </p:attrNameLst>
                                      </p:cBhvr>
                                      <p:tavLst>
                                        <p:tav tm="0">
                                          <p:val>
                                            <p:strVal val="#ppt_x"/>
                                          </p:val>
                                        </p:tav>
                                        <p:tav tm="100000">
                                          <p:val>
                                            <p:strVal val="#ppt_x"/>
                                          </p:val>
                                        </p:tav>
                                      </p:tavLst>
                                    </p:anim>
                                    <p:anim calcmode="lin" valueType="num">
                                      <p:cBhvr>
                                        <p:cTn id="49" dur="1000" fill="hold"/>
                                        <p:tgtEl>
                                          <p:spTgt spid="174"/>
                                        </p:tgtEl>
                                        <p:attrNameLst>
                                          <p:attrName>ppt_y</p:attrName>
                                        </p:attrNameLst>
                                      </p:cBhvr>
                                      <p:tavLst>
                                        <p:tav tm="0">
                                          <p:val>
                                            <p:strVal val="#ppt_y+.1"/>
                                          </p:val>
                                        </p:tav>
                                        <p:tav tm="100000">
                                          <p:val>
                                            <p:strVal val="#ppt_y"/>
                                          </p:val>
                                        </p:tav>
                                      </p:tavLst>
                                    </p:anim>
                                  </p:childTnLst>
                                </p:cTn>
                              </p:par>
                              <p:par>
                                <p:cTn id="50" presetID="10" presetClass="exit" presetSubtype="0" fill="hold" nodeType="withEffect">
                                  <p:stCondLst>
                                    <p:cond delay="0"/>
                                  </p:stCondLst>
                                  <p:childTnLst>
                                    <p:animEffect transition="out" filter="fade">
                                      <p:cBhvr>
                                        <p:cTn id="51" dur="500"/>
                                        <p:tgtEl>
                                          <p:spTgt spid="172"/>
                                        </p:tgtEl>
                                      </p:cBhvr>
                                    </p:animEffect>
                                    <p:set>
                                      <p:cBhvr>
                                        <p:cTn id="52" dur="1" fill="hold">
                                          <p:stCondLst>
                                            <p:cond delay="500"/>
                                          </p:stCondLst>
                                        </p:cTn>
                                        <p:tgtEl>
                                          <p:spTgt spid="172"/>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71"/>
                                        </p:tgtEl>
                                      </p:cBhvr>
                                    </p:animEffect>
                                    <p:set>
                                      <p:cBhvr>
                                        <p:cTn id="55" dur="1" fill="hold">
                                          <p:stCondLst>
                                            <p:cond delay="500"/>
                                          </p:stCondLst>
                                        </p:cTn>
                                        <p:tgtEl>
                                          <p:spTgt spid="1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animBg="1"/>
      <p:bldP spid="17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g16b15ab812f_0_0"/>
          <p:cNvSpPr txBox="1">
            <a:spLocks noGrp="1"/>
          </p:cNvSpPr>
          <p:nvPr>
            <p:ph type="title"/>
          </p:nvPr>
        </p:nvSpPr>
        <p:spPr>
          <a:xfrm>
            <a:off x="229047" y="2931589"/>
            <a:ext cx="11733900" cy="994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000"/>
              <a:buFont typeface="Open Sans"/>
              <a:buNone/>
            </a:pPr>
            <a:r>
              <a:rPr lang="en-US"/>
              <a:t>Poll: Which one of our LMS features do you like the best?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8"/>
          <p:cNvSpPr/>
          <p:nvPr/>
        </p:nvSpPr>
        <p:spPr>
          <a:xfrm>
            <a:off x="7067225" y="-46500"/>
            <a:ext cx="5124900" cy="6916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6" name="Google Shape;186;p8"/>
          <p:cNvPicPr preferRelativeResize="0"/>
          <p:nvPr/>
        </p:nvPicPr>
        <p:blipFill rotWithShape="1">
          <a:blip r:embed="rId3">
            <a:alphaModFix amt="36000"/>
          </a:blip>
          <a:srcRect r="78453" b="41809"/>
          <a:stretch/>
        </p:blipFill>
        <p:spPr>
          <a:xfrm>
            <a:off x="7602655" y="549622"/>
            <a:ext cx="592076" cy="450025"/>
          </a:xfrm>
          <a:prstGeom prst="rect">
            <a:avLst/>
          </a:prstGeom>
          <a:noFill/>
          <a:ln>
            <a:noFill/>
          </a:ln>
        </p:spPr>
      </p:pic>
      <p:pic>
        <p:nvPicPr>
          <p:cNvPr id="187" name="Google Shape;187;p8"/>
          <p:cNvPicPr preferRelativeResize="0"/>
          <p:nvPr/>
        </p:nvPicPr>
        <p:blipFill rotWithShape="1">
          <a:blip r:embed="rId3">
            <a:alphaModFix amt="36000"/>
          </a:blip>
          <a:srcRect r="78453" b="41809"/>
          <a:stretch/>
        </p:blipFill>
        <p:spPr>
          <a:xfrm>
            <a:off x="7602655" y="3792647"/>
            <a:ext cx="592076" cy="450025"/>
          </a:xfrm>
          <a:prstGeom prst="rect">
            <a:avLst/>
          </a:prstGeom>
          <a:noFill/>
          <a:ln>
            <a:noFill/>
          </a:ln>
        </p:spPr>
      </p:pic>
      <p:pic>
        <p:nvPicPr>
          <p:cNvPr id="188" name="Google Shape;188;p8"/>
          <p:cNvPicPr preferRelativeResize="0"/>
          <p:nvPr/>
        </p:nvPicPr>
        <p:blipFill rotWithShape="1">
          <a:blip r:embed="rId3">
            <a:alphaModFix amt="36000"/>
          </a:blip>
          <a:srcRect l="78452" t="49997" b="-8185"/>
          <a:stretch/>
        </p:blipFill>
        <p:spPr>
          <a:xfrm>
            <a:off x="11252455" y="2390497"/>
            <a:ext cx="592076" cy="450025"/>
          </a:xfrm>
          <a:prstGeom prst="rect">
            <a:avLst/>
          </a:prstGeom>
          <a:noFill/>
          <a:ln>
            <a:noFill/>
          </a:ln>
        </p:spPr>
      </p:pic>
      <p:pic>
        <p:nvPicPr>
          <p:cNvPr id="189" name="Google Shape;189;p8"/>
          <p:cNvPicPr preferRelativeResize="0"/>
          <p:nvPr/>
        </p:nvPicPr>
        <p:blipFill rotWithShape="1">
          <a:blip r:embed="rId3">
            <a:alphaModFix amt="36000"/>
          </a:blip>
          <a:srcRect l="78452" t="49997" b="-8185"/>
          <a:stretch/>
        </p:blipFill>
        <p:spPr>
          <a:xfrm>
            <a:off x="11252455" y="5238297"/>
            <a:ext cx="592076" cy="450025"/>
          </a:xfrm>
          <a:prstGeom prst="rect">
            <a:avLst/>
          </a:prstGeom>
          <a:noFill/>
          <a:ln>
            <a:noFill/>
          </a:ln>
        </p:spPr>
      </p:pic>
      <p:sp>
        <p:nvSpPr>
          <p:cNvPr id="190" name="Google Shape;190;p8"/>
          <p:cNvSpPr txBox="1">
            <a:spLocks noGrp="1"/>
          </p:cNvSpPr>
          <p:nvPr>
            <p:ph type="title"/>
          </p:nvPr>
        </p:nvSpPr>
        <p:spPr>
          <a:xfrm>
            <a:off x="305650" y="351025"/>
            <a:ext cx="6412800" cy="701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1800"/>
              <a:buNone/>
            </a:pPr>
            <a:r>
              <a:rPr lang="en-US"/>
              <a:t>Career Paths and Opportunities</a:t>
            </a:r>
            <a:endParaRPr/>
          </a:p>
        </p:txBody>
      </p:sp>
      <p:pic>
        <p:nvPicPr>
          <p:cNvPr id="191" name="Google Shape;191;p8"/>
          <p:cNvPicPr preferRelativeResize="0"/>
          <p:nvPr/>
        </p:nvPicPr>
        <p:blipFill rotWithShape="1">
          <a:blip r:embed="rId4">
            <a:alphaModFix/>
          </a:blip>
          <a:srcRect l="2983" t="14376" r="3785"/>
          <a:stretch/>
        </p:blipFill>
        <p:spPr>
          <a:xfrm>
            <a:off x="305650" y="1412250"/>
            <a:ext cx="7148700" cy="4033500"/>
          </a:xfrm>
          <a:prstGeom prst="roundRect">
            <a:avLst>
              <a:gd name="adj" fmla="val 6781"/>
            </a:avLst>
          </a:prstGeom>
          <a:noFill/>
          <a:ln>
            <a:noFill/>
          </a:ln>
        </p:spPr>
      </p:pic>
      <p:sp>
        <p:nvSpPr>
          <p:cNvPr id="192" name="Google Shape;192;p8"/>
          <p:cNvSpPr txBox="1"/>
          <p:nvPr/>
        </p:nvSpPr>
        <p:spPr>
          <a:xfrm>
            <a:off x="7785225" y="661938"/>
            <a:ext cx="4059300" cy="272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lt1"/>
                </a:solidFill>
                <a:latin typeface="Open Sans SemiBold"/>
                <a:ea typeface="Open Sans SemiBold"/>
                <a:cs typeface="Open Sans SemiBold"/>
                <a:sym typeface="Open Sans SemiBold"/>
              </a:rPr>
              <a:t>At first I was skeptical. Then I was intrigued. After 200 hours I was amazed.</a:t>
            </a:r>
            <a:br>
              <a:rPr lang="en-US" sz="1500" b="0" i="0" u="none" strike="noStrike" cap="none">
                <a:solidFill>
                  <a:schemeClr val="lt1"/>
                </a:solidFill>
                <a:latin typeface="Open Sans SemiBold"/>
                <a:ea typeface="Open Sans SemiBold"/>
                <a:cs typeface="Open Sans SemiBold"/>
                <a:sym typeface="Open Sans SemiBold"/>
              </a:rPr>
            </a:br>
            <a:endParaRPr sz="1500" b="0" i="0" u="none" strike="noStrike" cap="none">
              <a:solidFill>
                <a:schemeClr val="lt1"/>
              </a:solidFill>
              <a:latin typeface="Open Sans SemiBold"/>
              <a:ea typeface="Open Sans SemiBold"/>
              <a:cs typeface="Open Sans SemiBold"/>
              <a:sym typeface="Open Sans SemiBold"/>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lt1"/>
                </a:solidFill>
                <a:latin typeface="Open Sans SemiBold"/>
                <a:ea typeface="Open Sans SemiBold"/>
                <a:cs typeface="Open Sans SemiBold"/>
                <a:sym typeface="Open Sans SemiBold"/>
              </a:rPr>
              <a:t>This course has taught me to create, visualize and present clear, flexible and structured financial models. It teaches you critical hard skills that are necessary to efficiently build financial models from scratch.</a:t>
            </a:r>
            <a:br>
              <a:rPr lang="en-US" sz="1500" b="0" i="0" u="none" strike="noStrike" cap="none">
                <a:solidFill>
                  <a:schemeClr val="lt1"/>
                </a:solidFill>
                <a:latin typeface="Open Sans SemiBold"/>
                <a:ea typeface="Open Sans SemiBold"/>
                <a:cs typeface="Open Sans SemiBold"/>
                <a:sym typeface="Open Sans SemiBold"/>
              </a:rPr>
            </a:br>
            <a:endParaRPr sz="1500" b="0" i="0" u="none" strike="noStrike" cap="none">
              <a:solidFill>
                <a:schemeClr val="lt1"/>
              </a:solidFill>
              <a:latin typeface="Open Sans SemiBold"/>
              <a:ea typeface="Open Sans SemiBold"/>
              <a:cs typeface="Open Sans SemiBold"/>
              <a:sym typeface="Open Sans SemiBold"/>
            </a:endParaRPr>
          </a:p>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chemeClr val="accent1"/>
                </a:solidFill>
                <a:latin typeface="Open Sans"/>
                <a:ea typeface="Open Sans"/>
                <a:cs typeface="Open Sans"/>
                <a:sym typeface="Open Sans"/>
              </a:rPr>
              <a:t>Kobe W, Business Consultant</a:t>
            </a:r>
            <a:endParaRPr sz="1500" b="1" i="0" u="none" strike="noStrike" cap="none">
              <a:solidFill>
                <a:schemeClr val="accent1"/>
              </a:solidFill>
              <a:latin typeface="Open Sans"/>
              <a:ea typeface="Open Sans"/>
              <a:cs typeface="Open Sans"/>
              <a:sym typeface="Open Sans"/>
            </a:endParaRPr>
          </a:p>
        </p:txBody>
      </p:sp>
      <p:sp>
        <p:nvSpPr>
          <p:cNvPr id="193" name="Google Shape;193;p8"/>
          <p:cNvSpPr txBox="1"/>
          <p:nvPr/>
        </p:nvSpPr>
        <p:spPr>
          <a:xfrm>
            <a:off x="7785225" y="3898663"/>
            <a:ext cx="4059300" cy="226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lt1"/>
                </a:solidFill>
                <a:latin typeface="Open Sans SemiBold"/>
                <a:ea typeface="Open Sans SemiBold"/>
                <a:cs typeface="Open Sans SemiBold"/>
                <a:sym typeface="Open Sans SemiBold"/>
              </a:rPr>
              <a:t>I have been looking for a way to get into Finance but hadn't been able to identify a credential that would do the job without interrupting my work schedule.</a:t>
            </a:r>
            <a:endParaRPr sz="1500" b="0" i="0" u="none" strike="noStrike" cap="none">
              <a:solidFill>
                <a:schemeClr val="lt1"/>
              </a:solidFill>
              <a:latin typeface="Open Sans SemiBold"/>
              <a:ea typeface="Open Sans SemiBold"/>
              <a:cs typeface="Open Sans SemiBold"/>
              <a:sym typeface="Open Sans SemiBold"/>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Open Sans SemiBold"/>
              <a:ea typeface="Open Sans SemiBold"/>
              <a:cs typeface="Open Sans SemiBold"/>
              <a:sym typeface="Open Sans SemiBold"/>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lt1"/>
                </a:solidFill>
                <a:latin typeface="Open Sans SemiBold"/>
                <a:ea typeface="Open Sans SemiBold"/>
                <a:cs typeface="Open Sans SemiBold"/>
                <a:sym typeface="Open Sans SemiBold"/>
              </a:rPr>
              <a:t>Thank you CFI, I look forward to learning more from your team!</a:t>
            </a:r>
            <a:br>
              <a:rPr lang="en-US" sz="1500" b="0" i="0" u="none" strike="noStrike" cap="none">
                <a:solidFill>
                  <a:schemeClr val="lt1"/>
                </a:solidFill>
                <a:latin typeface="Open Sans SemiBold"/>
                <a:ea typeface="Open Sans SemiBold"/>
                <a:cs typeface="Open Sans SemiBold"/>
                <a:sym typeface="Open Sans SemiBold"/>
              </a:rPr>
            </a:br>
            <a:endParaRPr sz="1500" b="0" i="0" u="none" strike="noStrike" cap="none">
              <a:solidFill>
                <a:schemeClr val="lt1"/>
              </a:solidFill>
              <a:latin typeface="Open Sans SemiBold"/>
              <a:ea typeface="Open Sans SemiBold"/>
              <a:cs typeface="Open Sans SemiBold"/>
              <a:sym typeface="Open Sans SemiBold"/>
            </a:endParaRPr>
          </a:p>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chemeClr val="accent1"/>
                </a:solidFill>
                <a:latin typeface="Open Sans"/>
                <a:ea typeface="Open Sans"/>
                <a:cs typeface="Open Sans"/>
                <a:sym typeface="Open Sans"/>
              </a:rPr>
              <a:t>Stephen M, Director of Operations</a:t>
            </a:r>
            <a:endParaRPr sz="1500" b="1" i="0" u="none" strike="noStrike" cap="none">
              <a:solidFill>
                <a:schemeClr val="accent1"/>
              </a:solidFill>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16b15ab812f_0_4"/>
          <p:cNvSpPr txBox="1">
            <a:spLocks noGrp="1"/>
          </p:cNvSpPr>
          <p:nvPr>
            <p:ph type="title"/>
          </p:nvPr>
        </p:nvSpPr>
        <p:spPr>
          <a:xfrm>
            <a:off x="229047" y="2931589"/>
            <a:ext cx="11733900" cy="994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000"/>
              <a:buFont typeface="Open Sans"/>
              <a:buNone/>
            </a:pPr>
            <a:r>
              <a:rPr lang="en-US" dirty="0"/>
              <a:t>Poll: What do you hope to pursue with your FMVA?</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1609a89bd6c_0_5"/>
          <p:cNvSpPr txBox="1">
            <a:spLocks noGrp="1"/>
          </p:cNvSpPr>
          <p:nvPr>
            <p:ph type="title"/>
          </p:nvPr>
        </p:nvSpPr>
        <p:spPr>
          <a:xfrm>
            <a:off x="229047" y="2931589"/>
            <a:ext cx="11733900" cy="994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000"/>
              <a:buFont typeface="Open Sans"/>
              <a:buNone/>
            </a:pPr>
            <a:r>
              <a:rPr lang="en-US"/>
              <a:t>What’s Next?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9"/>
          <p:cNvSpPr txBox="1">
            <a:spLocks noGrp="1"/>
          </p:cNvSpPr>
          <p:nvPr>
            <p:ph type="title"/>
          </p:nvPr>
        </p:nvSpPr>
        <p:spPr>
          <a:xfrm>
            <a:off x="305650" y="351025"/>
            <a:ext cx="10615800" cy="701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1800"/>
              <a:buNone/>
            </a:pPr>
            <a:r>
              <a:rPr lang="en-US"/>
              <a:t>What’s Coming Soon to FMVA</a:t>
            </a:r>
            <a:endParaRPr/>
          </a:p>
        </p:txBody>
      </p:sp>
      <p:sp>
        <p:nvSpPr>
          <p:cNvPr id="209" name="Google Shape;209;p9"/>
          <p:cNvSpPr/>
          <p:nvPr/>
        </p:nvSpPr>
        <p:spPr>
          <a:xfrm>
            <a:off x="675675" y="1367225"/>
            <a:ext cx="5182500" cy="2162100"/>
          </a:xfrm>
          <a:prstGeom prst="roundRect">
            <a:avLst>
              <a:gd name="adj" fmla="val 13194"/>
            </a:avLst>
          </a:prstGeom>
          <a:solidFill>
            <a:srgbClr val="F3F3F3">
              <a:alpha val="6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9"/>
          <p:cNvSpPr/>
          <p:nvPr/>
        </p:nvSpPr>
        <p:spPr>
          <a:xfrm>
            <a:off x="675675" y="3948875"/>
            <a:ext cx="5182500" cy="2162100"/>
          </a:xfrm>
          <a:prstGeom prst="roundRect">
            <a:avLst>
              <a:gd name="adj" fmla="val 13194"/>
            </a:avLst>
          </a:prstGeom>
          <a:solidFill>
            <a:srgbClr val="F3F3F3">
              <a:alpha val="6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9"/>
          <p:cNvSpPr/>
          <p:nvPr/>
        </p:nvSpPr>
        <p:spPr>
          <a:xfrm>
            <a:off x="6198575" y="1367225"/>
            <a:ext cx="5182500" cy="2162100"/>
          </a:xfrm>
          <a:prstGeom prst="roundRect">
            <a:avLst>
              <a:gd name="adj" fmla="val 13194"/>
            </a:avLst>
          </a:prstGeom>
          <a:solidFill>
            <a:srgbClr val="F3F3F3">
              <a:alpha val="6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9"/>
          <p:cNvSpPr/>
          <p:nvPr/>
        </p:nvSpPr>
        <p:spPr>
          <a:xfrm>
            <a:off x="6198575" y="3948875"/>
            <a:ext cx="5182500" cy="2162100"/>
          </a:xfrm>
          <a:prstGeom prst="roundRect">
            <a:avLst>
              <a:gd name="adj" fmla="val 13194"/>
            </a:avLst>
          </a:prstGeom>
          <a:solidFill>
            <a:srgbClr val="F3F3F3">
              <a:alpha val="6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9"/>
          <p:cNvSpPr/>
          <p:nvPr/>
        </p:nvSpPr>
        <p:spPr>
          <a:xfrm>
            <a:off x="3588525" y="1202025"/>
            <a:ext cx="1982100" cy="405300"/>
          </a:xfrm>
          <a:prstGeom prst="roundRect">
            <a:avLst>
              <a:gd name="adj" fmla="val 29639"/>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Open Sans SemiBold"/>
                <a:ea typeface="Open Sans SemiBold"/>
                <a:cs typeface="Open Sans SemiBold"/>
                <a:sym typeface="Open Sans SemiBold"/>
              </a:rPr>
              <a:t>ELECTIVE → CORE</a:t>
            </a:r>
            <a:endParaRPr sz="1400" b="0" i="0" u="none" strike="noStrike" cap="none">
              <a:solidFill>
                <a:schemeClr val="lt1"/>
              </a:solidFill>
              <a:latin typeface="Open Sans SemiBold"/>
              <a:ea typeface="Open Sans SemiBold"/>
              <a:cs typeface="Open Sans SemiBold"/>
              <a:sym typeface="Open Sans SemiBold"/>
            </a:endParaRPr>
          </a:p>
        </p:txBody>
      </p:sp>
      <p:sp>
        <p:nvSpPr>
          <p:cNvPr id="214" name="Google Shape;214;p9"/>
          <p:cNvSpPr/>
          <p:nvPr/>
        </p:nvSpPr>
        <p:spPr>
          <a:xfrm>
            <a:off x="3333400" y="3768700"/>
            <a:ext cx="2237100" cy="405300"/>
          </a:xfrm>
          <a:prstGeom prst="roundRect">
            <a:avLst>
              <a:gd name="adj" fmla="val 29639"/>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Open Sans SemiBold"/>
                <a:ea typeface="Open Sans SemiBold"/>
                <a:cs typeface="Open Sans SemiBold"/>
                <a:sym typeface="Open Sans SemiBold"/>
              </a:rPr>
              <a:t>BRAND NEW COURSE</a:t>
            </a:r>
            <a:endParaRPr sz="1400" b="0" i="0" u="none" strike="noStrike" cap="none">
              <a:solidFill>
                <a:schemeClr val="lt1"/>
              </a:solidFill>
              <a:latin typeface="Open Sans SemiBold"/>
              <a:ea typeface="Open Sans SemiBold"/>
              <a:cs typeface="Open Sans SemiBold"/>
              <a:sym typeface="Open Sans SemiBold"/>
            </a:endParaRPr>
          </a:p>
        </p:txBody>
      </p:sp>
      <p:sp>
        <p:nvSpPr>
          <p:cNvPr id="215" name="Google Shape;215;p9"/>
          <p:cNvSpPr/>
          <p:nvPr/>
        </p:nvSpPr>
        <p:spPr>
          <a:xfrm>
            <a:off x="8858850" y="1202025"/>
            <a:ext cx="2237100" cy="405300"/>
          </a:xfrm>
          <a:prstGeom prst="roundRect">
            <a:avLst>
              <a:gd name="adj" fmla="val 29639"/>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Open Sans SemiBold"/>
                <a:ea typeface="Open Sans SemiBold"/>
                <a:cs typeface="Open Sans SemiBold"/>
                <a:sym typeface="Open Sans SemiBold"/>
              </a:rPr>
              <a:t>BRAND NEW COURSE</a:t>
            </a:r>
            <a:endParaRPr sz="1400" b="0" i="0" u="none" strike="noStrike" cap="none">
              <a:solidFill>
                <a:schemeClr val="lt1"/>
              </a:solidFill>
              <a:latin typeface="Open Sans SemiBold"/>
              <a:ea typeface="Open Sans SemiBold"/>
              <a:cs typeface="Open Sans SemiBold"/>
              <a:sym typeface="Open Sans SemiBold"/>
            </a:endParaRPr>
          </a:p>
        </p:txBody>
      </p:sp>
      <p:sp>
        <p:nvSpPr>
          <p:cNvPr id="216" name="Google Shape;216;p9"/>
          <p:cNvSpPr/>
          <p:nvPr/>
        </p:nvSpPr>
        <p:spPr>
          <a:xfrm>
            <a:off x="9504350" y="3768700"/>
            <a:ext cx="1591800" cy="405300"/>
          </a:xfrm>
          <a:prstGeom prst="roundRect">
            <a:avLst>
              <a:gd name="adj" fmla="val 29639"/>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Open Sans SemiBold"/>
                <a:ea typeface="Open Sans SemiBold"/>
                <a:cs typeface="Open Sans SemiBold"/>
                <a:sym typeface="Open Sans SemiBold"/>
              </a:rPr>
              <a:t>REFRESHED</a:t>
            </a:r>
            <a:endParaRPr sz="1400" b="0" i="0" u="none" strike="noStrike" cap="none">
              <a:solidFill>
                <a:schemeClr val="lt1"/>
              </a:solidFill>
              <a:latin typeface="Open Sans SemiBold"/>
              <a:ea typeface="Open Sans SemiBold"/>
              <a:cs typeface="Open Sans SemiBold"/>
              <a:sym typeface="Open Sans SemiBold"/>
            </a:endParaRPr>
          </a:p>
        </p:txBody>
      </p:sp>
      <p:sp>
        <p:nvSpPr>
          <p:cNvPr id="217" name="Google Shape;217;p9"/>
          <p:cNvSpPr txBox="1"/>
          <p:nvPr/>
        </p:nvSpPr>
        <p:spPr>
          <a:xfrm>
            <a:off x="3255250" y="1979750"/>
            <a:ext cx="2393400" cy="86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2"/>
                </a:solidFill>
                <a:latin typeface="Open Sans"/>
                <a:ea typeface="Open Sans"/>
                <a:cs typeface="Open Sans"/>
                <a:sym typeface="Open Sans"/>
              </a:rPr>
              <a:t>Operational Modeling</a:t>
            </a:r>
            <a:endParaRPr sz="2200" b="1" i="0" u="none" strike="noStrike" cap="none">
              <a:solidFill>
                <a:schemeClr val="lt2"/>
              </a:solidFill>
              <a:latin typeface="Open Sans"/>
              <a:ea typeface="Open Sans"/>
              <a:cs typeface="Open Sans"/>
              <a:sym typeface="Open Sans"/>
            </a:endParaRPr>
          </a:p>
        </p:txBody>
      </p:sp>
      <p:sp>
        <p:nvSpPr>
          <p:cNvPr id="218" name="Google Shape;218;p9"/>
          <p:cNvSpPr txBox="1"/>
          <p:nvPr/>
        </p:nvSpPr>
        <p:spPr>
          <a:xfrm>
            <a:off x="3255250" y="4429625"/>
            <a:ext cx="2393400" cy="1200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2"/>
                </a:solidFill>
                <a:latin typeface="Open Sans"/>
                <a:ea typeface="Open Sans"/>
                <a:cs typeface="Open Sans"/>
                <a:sym typeface="Open Sans"/>
              </a:rPr>
              <a:t>Comparable Valuation Analysis</a:t>
            </a:r>
            <a:endParaRPr sz="2200" b="1" i="0" u="none" strike="noStrike" cap="none">
              <a:solidFill>
                <a:schemeClr val="lt2"/>
              </a:solidFill>
              <a:latin typeface="Open Sans"/>
              <a:ea typeface="Open Sans"/>
              <a:cs typeface="Open Sans"/>
              <a:sym typeface="Open Sans"/>
            </a:endParaRPr>
          </a:p>
        </p:txBody>
      </p:sp>
      <p:sp>
        <p:nvSpPr>
          <p:cNvPr id="219" name="Google Shape;219;p9"/>
          <p:cNvSpPr txBox="1"/>
          <p:nvPr/>
        </p:nvSpPr>
        <p:spPr>
          <a:xfrm>
            <a:off x="8780700" y="1979750"/>
            <a:ext cx="2393400" cy="86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2"/>
                </a:solidFill>
                <a:latin typeface="Open Sans"/>
                <a:ea typeface="Open Sans"/>
                <a:cs typeface="Open Sans"/>
                <a:sym typeface="Open Sans"/>
              </a:rPr>
              <a:t>DCF Valuation Modeling</a:t>
            </a:r>
            <a:endParaRPr sz="2200" b="1" i="0" u="none" strike="noStrike" cap="none">
              <a:solidFill>
                <a:schemeClr val="lt2"/>
              </a:solidFill>
              <a:latin typeface="Open Sans"/>
              <a:ea typeface="Open Sans"/>
              <a:cs typeface="Open Sans"/>
              <a:sym typeface="Open Sans"/>
            </a:endParaRPr>
          </a:p>
        </p:txBody>
      </p:sp>
      <p:sp>
        <p:nvSpPr>
          <p:cNvPr id="220" name="Google Shape;220;p9"/>
          <p:cNvSpPr txBox="1"/>
          <p:nvPr/>
        </p:nvSpPr>
        <p:spPr>
          <a:xfrm>
            <a:off x="8780700" y="4598975"/>
            <a:ext cx="2393400" cy="86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2"/>
                </a:solidFill>
                <a:latin typeface="Open Sans"/>
                <a:ea typeface="Open Sans"/>
                <a:cs typeface="Open Sans"/>
                <a:sym typeface="Open Sans"/>
              </a:rPr>
              <a:t>3-Statement Modeling</a:t>
            </a:r>
            <a:endParaRPr sz="2200" b="1" i="0" u="none" strike="noStrike" cap="none">
              <a:solidFill>
                <a:schemeClr val="lt2"/>
              </a:solidFill>
              <a:latin typeface="Open Sans"/>
              <a:ea typeface="Open Sans"/>
              <a:cs typeface="Open Sans"/>
              <a:sym typeface="Open Sans"/>
            </a:endParaRPr>
          </a:p>
        </p:txBody>
      </p:sp>
      <p:pic>
        <p:nvPicPr>
          <p:cNvPr id="221" name="Google Shape;221;p9"/>
          <p:cNvPicPr preferRelativeResize="0"/>
          <p:nvPr/>
        </p:nvPicPr>
        <p:blipFill rotWithShape="1">
          <a:blip r:embed="rId3">
            <a:alphaModFix/>
          </a:blip>
          <a:srcRect l="3434" r="2683"/>
          <a:stretch/>
        </p:blipFill>
        <p:spPr>
          <a:xfrm>
            <a:off x="6413950" y="1576925"/>
            <a:ext cx="2247000" cy="1742700"/>
          </a:xfrm>
          <a:prstGeom prst="roundRect">
            <a:avLst>
              <a:gd name="adj" fmla="val 10385"/>
            </a:avLst>
          </a:prstGeom>
          <a:noFill/>
          <a:ln>
            <a:noFill/>
          </a:ln>
          <a:effectLst>
            <a:outerShdw blurRad="85725" algn="bl" rotWithShape="0">
              <a:srgbClr val="000000">
                <a:alpha val="24313"/>
              </a:srgbClr>
            </a:outerShdw>
          </a:effectLst>
        </p:spPr>
      </p:pic>
      <p:pic>
        <p:nvPicPr>
          <p:cNvPr id="222" name="Google Shape;222;p9"/>
          <p:cNvPicPr preferRelativeResize="0"/>
          <p:nvPr/>
        </p:nvPicPr>
        <p:blipFill rotWithShape="1">
          <a:blip r:embed="rId4">
            <a:alphaModFix/>
          </a:blip>
          <a:srcRect l="376" r="377"/>
          <a:stretch/>
        </p:blipFill>
        <p:spPr>
          <a:xfrm>
            <a:off x="6413950" y="4158575"/>
            <a:ext cx="2247000" cy="1742700"/>
          </a:xfrm>
          <a:prstGeom prst="roundRect">
            <a:avLst>
              <a:gd name="adj" fmla="val 10385"/>
            </a:avLst>
          </a:prstGeom>
          <a:noFill/>
          <a:ln>
            <a:noFill/>
          </a:ln>
          <a:effectLst>
            <a:outerShdw blurRad="85725" algn="bl" rotWithShape="0">
              <a:srgbClr val="000000">
                <a:alpha val="24313"/>
              </a:srgbClr>
            </a:outerShdw>
          </a:effectLst>
        </p:spPr>
      </p:pic>
      <p:pic>
        <p:nvPicPr>
          <p:cNvPr id="223" name="Google Shape;223;p9"/>
          <p:cNvPicPr preferRelativeResize="0"/>
          <p:nvPr/>
        </p:nvPicPr>
        <p:blipFill rotWithShape="1">
          <a:blip r:embed="rId5">
            <a:alphaModFix/>
          </a:blip>
          <a:srcRect l="5807" r="5797"/>
          <a:stretch/>
        </p:blipFill>
        <p:spPr>
          <a:xfrm>
            <a:off x="873500" y="1576925"/>
            <a:ext cx="2247000" cy="1742700"/>
          </a:xfrm>
          <a:prstGeom prst="roundRect">
            <a:avLst>
              <a:gd name="adj" fmla="val 10385"/>
            </a:avLst>
          </a:prstGeom>
          <a:noFill/>
          <a:ln>
            <a:noFill/>
          </a:ln>
          <a:effectLst>
            <a:outerShdw blurRad="85725" algn="bl" rotWithShape="0">
              <a:srgbClr val="000000">
                <a:alpha val="24313"/>
              </a:srgbClr>
            </a:outerShdw>
          </a:effectLst>
        </p:spPr>
      </p:pic>
      <p:pic>
        <p:nvPicPr>
          <p:cNvPr id="224" name="Google Shape;224;p9"/>
          <p:cNvPicPr preferRelativeResize="0"/>
          <p:nvPr/>
        </p:nvPicPr>
        <p:blipFill rotWithShape="1">
          <a:blip r:embed="rId6">
            <a:alphaModFix/>
          </a:blip>
          <a:srcRect l="9196" t="7798" r="9187" b="7806"/>
          <a:stretch/>
        </p:blipFill>
        <p:spPr>
          <a:xfrm>
            <a:off x="873500" y="4158575"/>
            <a:ext cx="2247000" cy="1742700"/>
          </a:xfrm>
          <a:prstGeom prst="roundRect">
            <a:avLst>
              <a:gd name="adj" fmla="val 10385"/>
            </a:avLst>
          </a:prstGeom>
          <a:noFill/>
          <a:ln>
            <a:noFill/>
          </a:ln>
          <a:effectLst>
            <a:outerShdw blurRad="85725" algn="bl" rotWithShape="0">
              <a:srgbClr val="000000">
                <a:alpha val="24313"/>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0"/>
          <p:cNvSpPr/>
          <p:nvPr/>
        </p:nvSpPr>
        <p:spPr>
          <a:xfrm>
            <a:off x="9486350" y="-125"/>
            <a:ext cx="27168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10"/>
          <p:cNvSpPr txBox="1">
            <a:spLocks noGrp="1"/>
          </p:cNvSpPr>
          <p:nvPr>
            <p:ph type="title"/>
          </p:nvPr>
        </p:nvSpPr>
        <p:spPr>
          <a:xfrm>
            <a:off x="305650" y="351025"/>
            <a:ext cx="10615800" cy="701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1800"/>
              <a:buNone/>
            </a:pPr>
            <a:r>
              <a:rPr lang="en-US" dirty="0"/>
              <a:t>Additional Learning Content</a:t>
            </a:r>
            <a:endParaRPr dirty="0"/>
          </a:p>
        </p:txBody>
      </p:sp>
      <p:pic>
        <p:nvPicPr>
          <p:cNvPr id="231" name="Google Shape;231;p10"/>
          <p:cNvPicPr preferRelativeResize="0"/>
          <p:nvPr/>
        </p:nvPicPr>
        <p:blipFill rotWithShape="1">
          <a:blip r:embed="rId3">
            <a:alphaModFix/>
          </a:blip>
          <a:srcRect/>
          <a:stretch/>
        </p:blipFill>
        <p:spPr>
          <a:xfrm>
            <a:off x="862002" y="1837669"/>
            <a:ext cx="1782162" cy="1481283"/>
          </a:xfrm>
          <a:prstGeom prst="rect">
            <a:avLst/>
          </a:prstGeom>
          <a:noFill/>
          <a:ln>
            <a:noFill/>
          </a:ln>
        </p:spPr>
      </p:pic>
      <p:pic>
        <p:nvPicPr>
          <p:cNvPr id="232" name="Google Shape;232;p10"/>
          <p:cNvPicPr preferRelativeResize="0"/>
          <p:nvPr/>
        </p:nvPicPr>
        <p:blipFill rotWithShape="1">
          <a:blip r:embed="rId4">
            <a:alphaModFix/>
          </a:blip>
          <a:srcRect/>
          <a:stretch/>
        </p:blipFill>
        <p:spPr>
          <a:xfrm>
            <a:off x="4746954" y="1837669"/>
            <a:ext cx="1782162" cy="1481283"/>
          </a:xfrm>
          <a:prstGeom prst="rect">
            <a:avLst/>
          </a:prstGeom>
          <a:noFill/>
          <a:ln>
            <a:noFill/>
          </a:ln>
        </p:spPr>
      </p:pic>
      <p:pic>
        <p:nvPicPr>
          <p:cNvPr id="233" name="Google Shape;233;p10"/>
          <p:cNvPicPr preferRelativeResize="0"/>
          <p:nvPr/>
        </p:nvPicPr>
        <p:blipFill rotWithShape="1">
          <a:blip r:embed="rId5">
            <a:alphaModFix/>
          </a:blip>
          <a:srcRect/>
          <a:stretch/>
        </p:blipFill>
        <p:spPr>
          <a:xfrm>
            <a:off x="6689415" y="1837669"/>
            <a:ext cx="1782162" cy="1481283"/>
          </a:xfrm>
          <a:prstGeom prst="rect">
            <a:avLst/>
          </a:prstGeom>
          <a:noFill/>
          <a:ln>
            <a:noFill/>
          </a:ln>
        </p:spPr>
      </p:pic>
      <p:pic>
        <p:nvPicPr>
          <p:cNvPr id="234" name="Google Shape;234;p10"/>
          <p:cNvPicPr preferRelativeResize="0"/>
          <p:nvPr/>
        </p:nvPicPr>
        <p:blipFill rotWithShape="1">
          <a:blip r:embed="rId6">
            <a:alphaModFix/>
          </a:blip>
          <a:srcRect/>
          <a:stretch/>
        </p:blipFill>
        <p:spPr>
          <a:xfrm>
            <a:off x="3972361" y="3646658"/>
            <a:ext cx="1727417" cy="1745586"/>
          </a:xfrm>
          <a:prstGeom prst="rect">
            <a:avLst/>
          </a:prstGeom>
          <a:noFill/>
          <a:ln>
            <a:noFill/>
          </a:ln>
        </p:spPr>
      </p:pic>
      <p:pic>
        <p:nvPicPr>
          <p:cNvPr id="235" name="Google Shape;235;p10"/>
          <p:cNvPicPr preferRelativeResize="0"/>
          <p:nvPr/>
        </p:nvPicPr>
        <p:blipFill rotWithShape="1">
          <a:blip r:embed="rId7">
            <a:alphaModFix/>
          </a:blip>
          <a:srcRect/>
          <a:stretch/>
        </p:blipFill>
        <p:spPr>
          <a:xfrm>
            <a:off x="2028804" y="3646658"/>
            <a:ext cx="1727417" cy="1745586"/>
          </a:xfrm>
          <a:prstGeom prst="rect">
            <a:avLst/>
          </a:prstGeom>
          <a:noFill/>
          <a:ln>
            <a:noFill/>
          </a:ln>
        </p:spPr>
      </p:pic>
      <p:pic>
        <p:nvPicPr>
          <p:cNvPr id="236" name="Google Shape;236;p10"/>
          <p:cNvPicPr preferRelativeResize="0"/>
          <p:nvPr/>
        </p:nvPicPr>
        <p:blipFill rotWithShape="1">
          <a:blip r:embed="rId8">
            <a:alphaModFix/>
          </a:blip>
          <a:srcRect/>
          <a:stretch/>
        </p:blipFill>
        <p:spPr>
          <a:xfrm>
            <a:off x="2813891" y="1846926"/>
            <a:ext cx="1759017" cy="1462767"/>
          </a:xfrm>
          <a:prstGeom prst="rect">
            <a:avLst/>
          </a:prstGeom>
          <a:noFill/>
          <a:ln>
            <a:noFill/>
          </a:ln>
        </p:spPr>
      </p:pic>
      <p:pic>
        <p:nvPicPr>
          <p:cNvPr id="237" name="Google Shape;237;p10"/>
          <p:cNvPicPr preferRelativeResize="0"/>
          <p:nvPr/>
        </p:nvPicPr>
        <p:blipFill rotWithShape="1">
          <a:blip r:embed="rId9">
            <a:alphaModFix/>
          </a:blip>
          <a:srcRect/>
          <a:stretch/>
        </p:blipFill>
        <p:spPr>
          <a:xfrm>
            <a:off x="5809649" y="3648489"/>
            <a:ext cx="1727425" cy="1741941"/>
          </a:xfrm>
          <a:prstGeom prst="rect">
            <a:avLst/>
          </a:prstGeom>
          <a:noFill/>
          <a:ln>
            <a:noFill/>
          </a:ln>
        </p:spPr>
      </p:pic>
      <p:pic>
        <p:nvPicPr>
          <p:cNvPr id="238" name="Google Shape;238;p10"/>
          <p:cNvPicPr preferRelativeResize="0"/>
          <p:nvPr/>
        </p:nvPicPr>
        <p:blipFill rotWithShape="1">
          <a:blip r:embed="rId10">
            <a:alphaModFix/>
          </a:blip>
          <a:srcRect/>
          <a:stretch/>
        </p:blipFill>
        <p:spPr>
          <a:xfrm>
            <a:off x="3185409" y="2522199"/>
            <a:ext cx="3090900" cy="2033700"/>
          </a:xfrm>
          <a:prstGeom prst="roundRect">
            <a:avLst>
              <a:gd name="adj" fmla="val 7763"/>
            </a:avLst>
          </a:prstGeom>
          <a:noFill/>
          <a:ln w="25400" cap="flat" cmpd="sng">
            <a:solidFill>
              <a:srgbClr val="BFBFBF"/>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fade">
                                      <p:cBhvr>
                                        <p:cTn id="7" dur="1000"/>
                                        <p:tgtEl>
                                          <p:spTgt spid="238"/>
                                        </p:tgtEl>
                                      </p:cBhvr>
                                    </p:animEffect>
                                    <p:anim calcmode="lin" valueType="num">
                                      <p:cBhvr>
                                        <p:cTn id="8" dur="1000" fill="hold"/>
                                        <p:tgtEl>
                                          <p:spTgt spid="238"/>
                                        </p:tgtEl>
                                        <p:attrNameLst>
                                          <p:attrName>ppt_x</p:attrName>
                                        </p:attrNameLst>
                                      </p:cBhvr>
                                      <p:tavLst>
                                        <p:tav tm="0">
                                          <p:val>
                                            <p:strVal val="#ppt_x"/>
                                          </p:val>
                                        </p:tav>
                                        <p:tav tm="100000">
                                          <p:val>
                                            <p:strVal val="#ppt_x"/>
                                          </p:val>
                                        </p:tav>
                                      </p:tavLst>
                                    </p:anim>
                                    <p:anim calcmode="lin" valueType="num">
                                      <p:cBhvr>
                                        <p:cTn id="9" dur="1000" fill="hold"/>
                                        <p:tgtEl>
                                          <p:spTgt spid="2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238"/>
                                        </p:tgtEl>
                                      </p:cBhvr>
                                    </p:animEffect>
                                    <p:set>
                                      <p:cBhvr>
                                        <p:cTn id="14" dur="1" fill="hold">
                                          <p:stCondLst>
                                            <p:cond delay="499"/>
                                          </p:stCondLst>
                                        </p:cTn>
                                        <p:tgtEl>
                                          <p:spTgt spid="23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1"/>
                                        </p:tgtEl>
                                        <p:attrNameLst>
                                          <p:attrName>style.visibility</p:attrName>
                                        </p:attrNameLst>
                                      </p:cBhvr>
                                      <p:to>
                                        <p:strVal val="visible"/>
                                      </p:to>
                                    </p:set>
                                    <p:animEffect transition="in" filter="fade">
                                      <p:cBhvr>
                                        <p:cTn id="19" dur="1000"/>
                                        <p:tgtEl>
                                          <p:spTgt spid="231"/>
                                        </p:tgtEl>
                                      </p:cBhvr>
                                    </p:animEffect>
                                    <p:anim calcmode="lin" valueType="num">
                                      <p:cBhvr>
                                        <p:cTn id="20" dur="1000" fill="hold"/>
                                        <p:tgtEl>
                                          <p:spTgt spid="231"/>
                                        </p:tgtEl>
                                        <p:attrNameLst>
                                          <p:attrName>ppt_x</p:attrName>
                                        </p:attrNameLst>
                                      </p:cBhvr>
                                      <p:tavLst>
                                        <p:tav tm="0">
                                          <p:val>
                                            <p:strVal val="#ppt_x"/>
                                          </p:val>
                                        </p:tav>
                                        <p:tav tm="100000">
                                          <p:val>
                                            <p:strVal val="#ppt_x"/>
                                          </p:val>
                                        </p:tav>
                                      </p:tavLst>
                                    </p:anim>
                                    <p:anim calcmode="lin" valueType="num">
                                      <p:cBhvr>
                                        <p:cTn id="21" dur="1000" fill="hold"/>
                                        <p:tgtEl>
                                          <p:spTgt spid="23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fade">
                                      <p:cBhvr>
                                        <p:cTn id="24" dur="1000"/>
                                        <p:tgtEl>
                                          <p:spTgt spid="236"/>
                                        </p:tgtEl>
                                      </p:cBhvr>
                                    </p:animEffect>
                                    <p:anim calcmode="lin" valueType="num">
                                      <p:cBhvr>
                                        <p:cTn id="25" dur="1000" fill="hold"/>
                                        <p:tgtEl>
                                          <p:spTgt spid="236"/>
                                        </p:tgtEl>
                                        <p:attrNameLst>
                                          <p:attrName>ppt_x</p:attrName>
                                        </p:attrNameLst>
                                      </p:cBhvr>
                                      <p:tavLst>
                                        <p:tav tm="0">
                                          <p:val>
                                            <p:strVal val="#ppt_x"/>
                                          </p:val>
                                        </p:tav>
                                        <p:tav tm="100000">
                                          <p:val>
                                            <p:strVal val="#ppt_x"/>
                                          </p:val>
                                        </p:tav>
                                      </p:tavLst>
                                    </p:anim>
                                    <p:anim calcmode="lin" valueType="num">
                                      <p:cBhvr>
                                        <p:cTn id="26" dur="1000" fill="hold"/>
                                        <p:tgtEl>
                                          <p:spTgt spid="23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32"/>
                                        </p:tgtEl>
                                        <p:attrNameLst>
                                          <p:attrName>style.visibility</p:attrName>
                                        </p:attrNameLst>
                                      </p:cBhvr>
                                      <p:to>
                                        <p:strVal val="visible"/>
                                      </p:to>
                                    </p:set>
                                    <p:animEffect transition="in" filter="fade">
                                      <p:cBhvr>
                                        <p:cTn id="29" dur="1000"/>
                                        <p:tgtEl>
                                          <p:spTgt spid="232"/>
                                        </p:tgtEl>
                                      </p:cBhvr>
                                    </p:animEffect>
                                    <p:anim calcmode="lin" valueType="num">
                                      <p:cBhvr>
                                        <p:cTn id="30" dur="1000" fill="hold"/>
                                        <p:tgtEl>
                                          <p:spTgt spid="232"/>
                                        </p:tgtEl>
                                        <p:attrNameLst>
                                          <p:attrName>ppt_x</p:attrName>
                                        </p:attrNameLst>
                                      </p:cBhvr>
                                      <p:tavLst>
                                        <p:tav tm="0">
                                          <p:val>
                                            <p:strVal val="#ppt_x"/>
                                          </p:val>
                                        </p:tav>
                                        <p:tav tm="100000">
                                          <p:val>
                                            <p:strVal val="#ppt_x"/>
                                          </p:val>
                                        </p:tav>
                                      </p:tavLst>
                                    </p:anim>
                                    <p:anim calcmode="lin" valueType="num">
                                      <p:cBhvr>
                                        <p:cTn id="31" dur="1000" fill="hold"/>
                                        <p:tgtEl>
                                          <p:spTgt spid="23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33"/>
                                        </p:tgtEl>
                                        <p:attrNameLst>
                                          <p:attrName>style.visibility</p:attrName>
                                        </p:attrNameLst>
                                      </p:cBhvr>
                                      <p:to>
                                        <p:strVal val="visible"/>
                                      </p:to>
                                    </p:set>
                                    <p:animEffect transition="in" filter="fade">
                                      <p:cBhvr>
                                        <p:cTn id="34" dur="1000"/>
                                        <p:tgtEl>
                                          <p:spTgt spid="233"/>
                                        </p:tgtEl>
                                      </p:cBhvr>
                                    </p:animEffect>
                                    <p:anim calcmode="lin" valueType="num">
                                      <p:cBhvr>
                                        <p:cTn id="35" dur="1000" fill="hold"/>
                                        <p:tgtEl>
                                          <p:spTgt spid="233"/>
                                        </p:tgtEl>
                                        <p:attrNameLst>
                                          <p:attrName>ppt_x</p:attrName>
                                        </p:attrNameLst>
                                      </p:cBhvr>
                                      <p:tavLst>
                                        <p:tav tm="0">
                                          <p:val>
                                            <p:strVal val="#ppt_x"/>
                                          </p:val>
                                        </p:tav>
                                        <p:tav tm="100000">
                                          <p:val>
                                            <p:strVal val="#ppt_x"/>
                                          </p:val>
                                        </p:tav>
                                      </p:tavLst>
                                    </p:anim>
                                    <p:anim calcmode="lin" valueType="num">
                                      <p:cBhvr>
                                        <p:cTn id="36" dur="1000" fill="hold"/>
                                        <p:tgtEl>
                                          <p:spTgt spid="233"/>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5"/>
                                        </p:tgtEl>
                                        <p:attrNameLst>
                                          <p:attrName>style.visibility</p:attrName>
                                        </p:attrNameLst>
                                      </p:cBhvr>
                                      <p:to>
                                        <p:strVal val="visible"/>
                                      </p:to>
                                    </p:set>
                                    <p:animEffect transition="in" filter="fade">
                                      <p:cBhvr>
                                        <p:cTn id="39" dur="1000"/>
                                        <p:tgtEl>
                                          <p:spTgt spid="235"/>
                                        </p:tgtEl>
                                      </p:cBhvr>
                                    </p:animEffect>
                                    <p:anim calcmode="lin" valueType="num">
                                      <p:cBhvr>
                                        <p:cTn id="40" dur="1000" fill="hold"/>
                                        <p:tgtEl>
                                          <p:spTgt spid="235"/>
                                        </p:tgtEl>
                                        <p:attrNameLst>
                                          <p:attrName>ppt_x</p:attrName>
                                        </p:attrNameLst>
                                      </p:cBhvr>
                                      <p:tavLst>
                                        <p:tav tm="0">
                                          <p:val>
                                            <p:strVal val="#ppt_x"/>
                                          </p:val>
                                        </p:tav>
                                        <p:tav tm="100000">
                                          <p:val>
                                            <p:strVal val="#ppt_x"/>
                                          </p:val>
                                        </p:tav>
                                      </p:tavLst>
                                    </p:anim>
                                    <p:anim calcmode="lin" valueType="num">
                                      <p:cBhvr>
                                        <p:cTn id="41" dur="1000" fill="hold"/>
                                        <p:tgtEl>
                                          <p:spTgt spid="23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34"/>
                                        </p:tgtEl>
                                        <p:attrNameLst>
                                          <p:attrName>style.visibility</p:attrName>
                                        </p:attrNameLst>
                                      </p:cBhvr>
                                      <p:to>
                                        <p:strVal val="visible"/>
                                      </p:to>
                                    </p:set>
                                    <p:animEffect transition="in" filter="fade">
                                      <p:cBhvr>
                                        <p:cTn id="44" dur="1000"/>
                                        <p:tgtEl>
                                          <p:spTgt spid="234"/>
                                        </p:tgtEl>
                                      </p:cBhvr>
                                    </p:animEffect>
                                    <p:anim calcmode="lin" valueType="num">
                                      <p:cBhvr>
                                        <p:cTn id="45" dur="1000" fill="hold"/>
                                        <p:tgtEl>
                                          <p:spTgt spid="234"/>
                                        </p:tgtEl>
                                        <p:attrNameLst>
                                          <p:attrName>ppt_x</p:attrName>
                                        </p:attrNameLst>
                                      </p:cBhvr>
                                      <p:tavLst>
                                        <p:tav tm="0">
                                          <p:val>
                                            <p:strVal val="#ppt_x"/>
                                          </p:val>
                                        </p:tav>
                                        <p:tav tm="100000">
                                          <p:val>
                                            <p:strVal val="#ppt_x"/>
                                          </p:val>
                                        </p:tav>
                                      </p:tavLst>
                                    </p:anim>
                                    <p:anim calcmode="lin" valueType="num">
                                      <p:cBhvr>
                                        <p:cTn id="46" dur="1000" fill="hold"/>
                                        <p:tgtEl>
                                          <p:spTgt spid="234"/>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37"/>
                                        </p:tgtEl>
                                        <p:attrNameLst>
                                          <p:attrName>style.visibility</p:attrName>
                                        </p:attrNameLst>
                                      </p:cBhvr>
                                      <p:to>
                                        <p:strVal val="visible"/>
                                      </p:to>
                                    </p:set>
                                    <p:animEffect transition="in" filter="fade">
                                      <p:cBhvr>
                                        <p:cTn id="49" dur="1000"/>
                                        <p:tgtEl>
                                          <p:spTgt spid="237"/>
                                        </p:tgtEl>
                                      </p:cBhvr>
                                    </p:animEffect>
                                    <p:anim calcmode="lin" valueType="num">
                                      <p:cBhvr>
                                        <p:cTn id="50" dur="1000" fill="hold"/>
                                        <p:tgtEl>
                                          <p:spTgt spid="237"/>
                                        </p:tgtEl>
                                        <p:attrNameLst>
                                          <p:attrName>ppt_x</p:attrName>
                                        </p:attrNameLst>
                                      </p:cBhvr>
                                      <p:tavLst>
                                        <p:tav tm="0">
                                          <p:val>
                                            <p:strVal val="#ppt_x"/>
                                          </p:val>
                                        </p:tav>
                                        <p:tav tm="100000">
                                          <p:val>
                                            <p:strVal val="#ppt_x"/>
                                          </p:val>
                                        </p:tav>
                                      </p:tavLst>
                                    </p:anim>
                                    <p:anim calcmode="lin" valueType="num">
                                      <p:cBhvr>
                                        <p:cTn id="51" dur="1000" fill="hold"/>
                                        <p:tgtEl>
                                          <p:spTgt spid="2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1"/>
          <p:cNvSpPr txBox="1">
            <a:spLocks noGrp="1"/>
          </p:cNvSpPr>
          <p:nvPr>
            <p:ph type="title"/>
          </p:nvPr>
        </p:nvSpPr>
        <p:spPr>
          <a:xfrm>
            <a:off x="229047" y="2931589"/>
            <a:ext cx="11733900" cy="994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000"/>
              <a:buFont typeface="Open Sans"/>
              <a:buNone/>
            </a:pPr>
            <a:r>
              <a:rPr lang="en-US"/>
              <a:t>Q&amp;A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2"/>
          <p:cNvPicPr preferRelativeResize="0"/>
          <p:nvPr/>
        </p:nvPicPr>
        <p:blipFill rotWithShape="1">
          <a:blip r:embed="rId3">
            <a:alphaModFix amt="9000"/>
          </a:blip>
          <a:srcRect/>
          <a:stretch/>
        </p:blipFill>
        <p:spPr>
          <a:xfrm>
            <a:off x="1494275" y="177975"/>
            <a:ext cx="11733898" cy="7539979"/>
          </a:xfrm>
          <a:prstGeom prst="rect">
            <a:avLst/>
          </a:prstGeom>
          <a:noFill/>
          <a:ln>
            <a:noFill/>
          </a:ln>
        </p:spPr>
      </p:pic>
      <p:sp>
        <p:nvSpPr>
          <p:cNvPr id="74" name="Google Shape;74;p2"/>
          <p:cNvSpPr txBox="1">
            <a:spLocks noGrp="1"/>
          </p:cNvSpPr>
          <p:nvPr>
            <p:ph type="title"/>
          </p:nvPr>
        </p:nvSpPr>
        <p:spPr>
          <a:xfrm>
            <a:off x="305650" y="351025"/>
            <a:ext cx="10615500" cy="701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Open Sans"/>
              <a:buNone/>
            </a:pPr>
            <a:r>
              <a:rPr lang="en-US"/>
              <a:t>Agenda</a:t>
            </a:r>
            <a:endParaRPr/>
          </a:p>
        </p:txBody>
      </p:sp>
      <p:sp>
        <p:nvSpPr>
          <p:cNvPr id="75" name="Google Shape;75;p2"/>
          <p:cNvSpPr txBox="1">
            <a:spLocks noGrp="1"/>
          </p:cNvSpPr>
          <p:nvPr>
            <p:ph type="body" idx="1"/>
          </p:nvPr>
        </p:nvSpPr>
        <p:spPr>
          <a:xfrm>
            <a:off x="1323000" y="2305100"/>
            <a:ext cx="4601700" cy="2565300"/>
          </a:xfrm>
          <a:prstGeom prst="rect">
            <a:avLst/>
          </a:prstGeom>
          <a:noFill/>
          <a:ln>
            <a:noFill/>
          </a:ln>
        </p:spPr>
        <p:txBody>
          <a:bodyPr spcFirstLastPara="1" wrap="square" lIns="0" tIns="0" rIns="0" bIns="0" anchor="t" anchorCtr="0">
            <a:spAutoFit/>
          </a:bodyPr>
          <a:lstStyle/>
          <a:p>
            <a:pPr marL="0" marR="0" lvl="0" indent="0" algn="l" rtl="0">
              <a:lnSpc>
                <a:spcPct val="200000"/>
              </a:lnSpc>
              <a:spcBef>
                <a:spcPts val="0"/>
              </a:spcBef>
              <a:spcAft>
                <a:spcPts val="0"/>
              </a:spcAft>
              <a:buSzPts val="1600"/>
              <a:buNone/>
            </a:pPr>
            <a:r>
              <a:rPr lang="en-US" sz="3000" b="1"/>
              <a:t>Introduction</a:t>
            </a:r>
            <a:endParaRPr sz="3000" b="1"/>
          </a:p>
          <a:p>
            <a:pPr marL="0" marR="0" lvl="0" indent="0" algn="l" rtl="0">
              <a:lnSpc>
                <a:spcPct val="200000"/>
              </a:lnSpc>
              <a:spcBef>
                <a:spcPts val="1000"/>
              </a:spcBef>
              <a:spcAft>
                <a:spcPts val="0"/>
              </a:spcAft>
              <a:buSzPts val="1600"/>
              <a:buNone/>
            </a:pPr>
            <a:r>
              <a:rPr lang="en-US" sz="3000" b="1"/>
              <a:t>Why CFI?</a:t>
            </a:r>
            <a:endParaRPr sz="3000" b="1"/>
          </a:p>
          <a:p>
            <a:pPr marL="0" marR="0" lvl="0" indent="0" algn="l" rtl="0">
              <a:lnSpc>
                <a:spcPct val="200000"/>
              </a:lnSpc>
              <a:spcBef>
                <a:spcPts val="1000"/>
              </a:spcBef>
              <a:spcAft>
                <a:spcPts val="1000"/>
              </a:spcAft>
              <a:buSzPts val="1600"/>
              <a:buNone/>
            </a:pPr>
            <a:r>
              <a:rPr lang="en-US" sz="3000" b="1"/>
              <a:t>FMVA Overview</a:t>
            </a:r>
            <a:endParaRPr sz="3000" b="1"/>
          </a:p>
        </p:txBody>
      </p:sp>
      <p:sp>
        <p:nvSpPr>
          <p:cNvPr id="76" name="Google Shape;76;p2"/>
          <p:cNvSpPr txBox="1">
            <a:spLocks noGrp="1"/>
          </p:cNvSpPr>
          <p:nvPr>
            <p:ph type="body" idx="1"/>
          </p:nvPr>
        </p:nvSpPr>
        <p:spPr>
          <a:xfrm>
            <a:off x="6523650" y="2305100"/>
            <a:ext cx="4601700" cy="2565300"/>
          </a:xfrm>
          <a:prstGeom prst="rect">
            <a:avLst/>
          </a:prstGeom>
          <a:noFill/>
          <a:ln>
            <a:noFill/>
          </a:ln>
        </p:spPr>
        <p:txBody>
          <a:bodyPr spcFirstLastPara="1" wrap="square" lIns="0" tIns="0" rIns="0" bIns="0" anchor="t" anchorCtr="0">
            <a:spAutoFit/>
          </a:bodyPr>
          <a:lstStyle/>
          <a:p>
            <a:pPr marL="0" marR="0" lvl="0" indent="0" algn="l" rtl="0">
              <a:lnSpc>
                <a:spcPct val="200000"/>
              </a:lnSpc>
              <a:spcBef>
                <a:spcPts val="0"/>
              </a:spcBef>
              <a:spcAft>
                <a:spcPts val="0"/>
              </a:spcAft>
              <a:buSzPts val="1600"/>
              <a:buNone/>
            </a:pPr>
            <a:r>
              <a:rPr lang="en-US" sz="3000" b="1"/>
              <a:t>Modeling Guidelines</a:t>
            </a:r>
            <a:endParaRPr sz="3000" b="1"/>
          </a:p>
          <a:p>
            <a:pPr marL="0" marR="0" lvl="0" indent="0" algn="l" rtl="0">
              <a:lnSpc>
                <a:spcPct val="200000"/>
              </a:lnSpc>
              <a:spcBef>
                <a:spcPts val="1000"/>
              </a:spcBef>
              <a:spcAft>
                <a:spcPts val="0"/>
              </a:spcAft>
              <a:buSzPts val="1600"/>
              <a:buNone/>
            </a:pPr>
            <a:r>
              <a:rPr lang="en-US" sz="3000" b="1"/>
              <a:t>Learning Tips</a:t>
            </a:r>
            <a:endParaRPr sz="3000" b="1"/>
          </a:p>
          <a:p>
            <a:pPr marL="0" marR="0" lvl="0" indent="0" algn="l" rtl="0">
              <a:lnSpc>
                <a:spcPct val="200000"/>
              </a:lnSpc>
              <a:spcBef>
                <a:spcPts val="1000"/>
              </a:spcBef>
              <a:spcAft>
                <a:spcPts val="1000"/>
              </a:spcAft>
              <a:buSzPts val="1600"/>
              <a:buNone/>
            </a:pPr>
            <a:r>
              <a:rPr lang="en-US" sz="3000" b="1"/>
              <a:t>What’s Next?</a:t>
            </a:r>
            <a:endParaRPr sz="3000"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12"/>
          <p:cNvPicPr preferRelativeResize="0"/>
          <p:nvPr/>
        </p:nvPicPr>
        <p:blipFill rotWithShape="1">
          <a:blip r:embed="rId3">
            <a:alphaModFix amt="9000"/>
          </a:blip>
          <a:srcRect/>
          <a:stretch/>
        </p:blipFill>
        <p:spPr>
          <a:xfrm>
            <a:off x="1494275" y="177975"/>
            <a:ext cx="11733898" cy="7539979"/>
          </a:xfrm>
          <a:prstGeom prst="rect">
            <a:avLst/>
          </a:prstGeom>
          <a:noFill/>
          <a:ln>
            <a:noFill/>
          </a:ln>
        </p:spPr>
      </p:pic>
      <p:sp>
        <p:nvSpPr>
          <p:cNvPr id="249" name="Google Shape;249;p12"/>
          <p:cNvSpPr txBox="1">
            <a:spLocks noGrp="1"/>
          </p:cNvSpPr>
          <p:nvPr>
            <p:ph type="title"/>
          </p:nvPr>
        </p:nvSpPr>
        <p:spPr>
          <a:xfrm>
            <a:off x="2689059" y="2393580"/>
            <a:ext cx="6813840" cy="701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ct val="100000"/>
              <a:buFont typeface="Open Sans"/>
              <a:buNone/>
            </a:pPr>
            <a:r>
              <a:rPr lang="en-US" dirty="0"/>
              <a:t>Financial Modeling Guidelines Virtual Event</a:t>
            </a:r>
            <a:endParaRPr dirty="0"/>
          </a:p>
        </p:txBody>
      </p:sp>
      <p:sp>
        <p:nvSpPr>
          <p:cNvPr id="250" name="Google Shape;250;p12"/>
          <p:cNvSpPr txBox="1"/>
          <p:nvPr/>
        </p:nvSpPr>
        <p:spPr>
          <a:xfrm>
            <a:off x="4068417" y="3095280"/>
            <a:ext cx="4055164" cy="7017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2400"/>
              <a:buFont typeface="Open Sans"/>
              <a:buNone/>
            </a:pPr>
            <a:r>
              <a:rPr lang="en-US" sz="2400" b="1" i="0" u="none" strike="noStrike" cap="none">
                <a:solidFill>
                  <a:schemeClr val="lt1"/>
                </a:solidFill>
                <a:latin typeface="Open Sans"/>
                <a:ea typeface="Open Sans"/>
                <a:cs typeface="Open Sans"/>
                <a:sym typeface="Open Sans"/>
              </a:rPr>
              <a:t>Coming late November</a:t>
            </a:r>
            <a:endParaRPr sz="1400" b="0" i="0" u="none" strike="noStrike" cap="none">
              <a:solidFill>
                <a:srgbClr val="000000"/>
              </a:solidFill>
              <a:latin typeface="Arial"/>
              <a:ea typeface="Arial"/>
              <a:cs typeface="Arial"/>
              <a:sym typeface="Arial"/>
            </a:endParaRPr>
          </a:p>
        </p:txBody>
      </p:sp>
      <p:sp>
        <p:nvSpPr>
          <p:cNvPr id="251" name="Google Shape;251;p12"/>
          <p:cNvSpPr txBox="1"/>
          <p:nvPr/>
        </p:nvSpPr>
        <p:spPr>
          <a:xfrm>
            <a:off x="301101" y="242167"/>
            <a:ext cx="6194441" cy="701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400"/>
              <a:buFont typeface="Open Sans"/>
              <a:buNone/>
            </a:pPr>
            <a:r>
              <a:rPr lang="en-US" sz="2400" b="1" i="0" u="none" strike="noStrike" cap="none">
                <a:solidFill>
                  <a:schemeClr val="lt1"/>
                </a:solidFill>
                <a:latin typeface="Open Sans"/>
                <a:ea typeface="Open Sans"/>
                <a:cs typeface="Open Sans"/>
                <a:sym typeface="Open Sans"/>
              </a:rPr>
              <a:t>Coming Soon</a:t>
            </a:r>
            <a:endParaRPr sz="1400" b="0" i="0" u="none" strike="noStrike" cap="none">
              <a:solidFill>
                <a:srgbClr val="000000"/>
              </a:solidFill>
              <a:latin typeface="Arial"/>
              <a:ea typeface="Arial"/>
              <a:cs typeface="Arial"/>
              <a:sym typeface="Arial"/>
            </a:endParaRPr>
          </a:p>
        </p:txBody>
      </p:sp>
      <p:sp>
        <p:nvSpPr>
          <p:cNvPr id="252" name="Google Shape;252;p12"/>
          <p:cNvSpPr txBox="1"/>
          <p:nvPr/>
        </p:nvSpPr>
        <p:spPr>
          <a:xfrm>
            <a:off x="14811150" y="3508750"/>
            <a:ext cx="6124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12"/>
          <p:cNvSpPr txBox="1"/>
          <p:nvPr/>
        </p:nvSpPr>
        <p:spPr>
          <a:xfrm>
            <a:off x="2881763" y="5891225"/>
            <a:ext cx="3066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Open Sans"/>
                <a:ea typeface="Open Sans"/>
                <a:cs typeface="Open Sans"/>
                <a:sym typeface="Open Sans"/>
              </a:rPr>
              <a:t>@cfi_edu</a:t>
            </a:r>
            <a:endParaRPr sz="1400" b="1" i="0" u="none" strike="noStrike" cap="none">
              <a:solidFill>
                <a:schemeClr val="lt1"/>
              </a:solidFill>
              <a:latin typeface="Open Sans"/>
              <a:ea typeface="Open Sans"/>
              <a:cs typeface="Open Sans"/>
              <a:sym typeface="Open Sans"/>
            </a:endParaRPr>
          </a:p>
        </p:txBody>
      </p:sp>
      <p:pic>
        <p:nvPicPr>
          <p:cNvPr id="254" name="Google Shape;254;p12"/>
          <p:cNvPicPr preferRelativeResize="0"/>
          <p:nvPr/>
        </p:nvPicPr>
        <p:blipFill rotWithShape="1">
          <a:blip r:embed="rId4">
            <a:alphaModFix/>
          </a:blip>
          <a:srcRect l="60009" t="3350" r="31696" b="86414"/>
          <a:stretch/>
        </p:blipFill>
        <p:spPr>
          <a:xfrm>
            <a:off x="2328950" y="5185525"/>
            <a:ext cx="552814" cy="550950"/>
          </a:xfrm>
          <a:prstGeom prst="rect">
            <a:avLst/>
          </a:prstGeom>
          <a:noFill/>
          <a:ln>
            <a:noFill/>
          </a:ln>
        </p:spPr>
      </p:pic>
      <p:sp>
        <p:nvSpPr>
          <p:cNvPr id="255" name="Google Shape;255;p12"/>
          <p:cNvSpPr txBox="1"/>
          <p:nvPr/>
        </p:nvSpPr>
        <p:spPr>
          <a:xfrm>
            <a:off x="2881763" y="5260900"/>
            <a:ext cx="3133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Open Sans"/>
                <a:ea typeface="Open Sans"/>
                <a:cs typeface="Open Sans"/>
                <a:sym typeface="Open Sans"/>
              </a:rPr>
              <a:t>/corporate-finance-institute-cfi</a:t>
            </a:r>
            <a:endParaRPr sz="1400" b="1" i="0" u="none" strike="noStrike" cap="none">
              <a:solidFill>
                <a:schemeClr val="lt1"/>
              </a:solidFill>
              <a:latin typeface="Open Sans"/>
              <a:ea typeface="Open Sans"/>
              <a:cs typeface="Open Sans"/>
              <a:sym typeface="Open Sans"/>
            </a:endParaRPr>
          </a:p>
        </p:txBody>
      </p:sp>
      <p:pic>
        <p:nvPicPr>
          <p:cNvPr id="256" name="Google Shape;256;p12"/>
          <p:cNvPicPr preferRelativeResize="0"/>
          <p:nvPr/>
        </p:nvPicPr>
        <p:blipFill rotWithShape="1">
          <a:blip r:embed="rId4">
            <a:alphaModFix/>
          </a:blip>
          <a:srcRect l="31290" t="3350" r="60414" b="86414"/>
          <a:stretch/>
        </p:blipFill>
        <p:spPr>
          <a:xfrm>
            <a:off x="6177050" y="5185525"/>
            <a:ext cx="552814" cy="550950"/>
          </a:xfrm>
          <a:prstGeom prst="rect">
            <a:avLst/>
          </a:prstGeom>
          <a:noFill/>
          <a:ln>
            <a:noFill/>
          </a:ln>
        </p:spPr>
      </p:pic>
      <p:sp>
        <p:nvSpPr>
          <p:cNvPr id="257" name="Google Shape;257;p12"/>
          <p:cNvSpPr txBox="1"/>
          <p:nvPr/>
        </p:nvSpPr>
        <p:spPr>
          <a:xfrm>
            <a:off x="6729863" y="5260900"/>
            <a:ext cx="3133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Open Sans"/>
                <a:ea typeface="Open Sans"/>
                <a:cs typeface="Open Sans"/>
                <a:sym typeface="Open Sans"/>
              </a:rPr>
              <a:t>@corporatefinanceinstitute</a:t>
            </a:r>
            <a:endParaRPr sz="1400" b="1" i="0" u="none" strike="noStrike" cap="none">
              <a:solidFill>
                <a:schemeClr val="lt1"/>
              </a:solidFill>
              <a:latin typeface="Open Sans"/>
              <a:ea typeface="Open Sans"/>
              <a:cs typeface="Open Sans"/>
              <a:sym typeface="Open Sans"/>
            </a:endParaRPr>
          </a:p>
        </p:txBody>
      </p:sp>
      <p:pic>
        <p:nvPicPr>
          <p:cNvPr id="258" name="Google Shape;258;p12"/>
          <p:cNvPicPr preferRelativeResize="0"/>
          <p:nvPr/>
        </p:nvPicPr>
        <p:blipFill rotWithShape="1">
          <a:blip r:embed="rId4">
            <a:alphaModFix/>
          </a:blip>
          <a:srcRect l="12003" t="15381" r="79704" b="74386"/>
          <a:stretch/>
        </p:blipFill>
        <p:spPr>
          <a:xfrm>
            <a:off x="6177050" y="5815850"/>
            <a:ext cx="552814" cy="550950"/>
          </a:xfrm>
          <a:prstGeom prst="rect">
            <a:avLst/>
          </a:prstGeom>
          <a:noFill/>
          <a:ln>
            <a:noFill/>
          </a:ln>
        </p:spPr>
      </p:pic>
      <p:sp>
        <p:nvSpPr>
          <p:cNvPr id="259" name="Google Shape;259;p12"/>
          <p:cNvSpPr txBox="1"/>
          <p:nvPr/>
        </p:nvSpPr>
        <p:spPr>
          <a:xfrm>
            <a:off x="6729863" y="5891225"/>
            <a:ext cx="3133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Open Sans"/>
                <a:ea typeface="Open Sans"/>
                <a:cs typeface="Open Sans"/>
                <a:sym typeface="Open Sans"/>
              </a:rPr>
              <a:t>/Corporatefinanceinstitute-CFI</a:t>
            </a:r>
            <a:endParaRPr sz="1400" b="1" i="0" u="none" strike="noStrike" cap="none">
              <a:solidFill>
                <a:schemeClr val="lt1"/>
              </a:solidFill>
              <a:latin typeface="Open Sans"/>
              <a:ea typeface="Open Sans"/>
              <a:cs typeface="Open Sans"/>
              <a:sym typeface="Open Sans"/>
            </a:endParaRPr>
          </a:p>
        </p:txBody>
      </p:sp>
      <p:pic>
        <p:nvPicPr>
          <p:cNvPr id="260" name="Google Shape;260;p12"/>
          <p:cNvPicPr preferRelativeResize="0"/>
          <p:nvPr/>
        </p:nvPicPr>
        <p:blipFill rotWithShape="1">
          <a:blip r:embed="rId5">
            <a:alphaModFix/>
          </a:blip>
          <a:srcRect l="21863" t="8154" r="20432" b="26137"/>
          <a:stretch/>
        </p:blipFill>
        <p:spPr>
          <a:xfrm>
            <a:off x="2509275" y="5923635"/>
            <a:ext cx="230250" cy="262200"/>
          </a:xfrm>
          <a:prstGeom prst="rect">
            <a:avLst/>
          </a:prstGeom>
          <a:noFill/>
          <a:ln>
            <a:noFill/>
          </a:ln>
        </p:spPr>
      </p:pic>
      <p:sp>
        <p:nvSpPr>
          <p:cNvPr id="261" name="Google Shape;261;p12"/>
          <p:cNvSpPr/>
          <p:nvPr/>
        </p:nvSpPr>
        <p:spPr>
          <a:xfrm>
            <a:off x="2400463" y="5815850"/>
            <a:ext cx="447900" cy="4479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gb45c3f5eeb_1_0"/>
          <p:cNvSpPr/>
          <p:nvPr/>
        </p:nvSpPr>
        <p:spPr>
          <a:xfrm>
            <a:off x="4233200" y="0"/>
            <a:ext cx="7963200" cy="6858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2" name="Google Shape;82;gb45c3f5eeb_1_0"/>
          <p:cNvPicPr preferRelativeResize="0"/>
          <p:nvPr/>
        </p:nvPicPr>
        <p:blipFill rotWithShape="1">
          <a:blip r:embed="rId3">
            <a:alphaModFix amt="9000"/>
          </a:blip>
          <a:srcRect l="23342" b="11400"/>
          <a:stretch/>
        </p:blipFill>
        <p:spPr>
          <a:xfrm>
            <a:off x="4233200" y="177975"/>
            <a:ext cx="8994975" cy="6680026"/>
          </a:xfrm>
          <a:prstGeom prst="rect">
            <a:avLst/>
          </a:prstGeom>
          <a:noFill/>
          <a:ln>
            <a:noFill/>
          </a:ln>
        </p:spPr>
      </p:pic>
      <p:sp>
        <p:nvSpPr>
          <p:cNvPr id="83" name="Google Shape;83;gb45c3f5eeb_1_0"/>
          <p:cNvSpPr txBox="1">
            <a:spLocks noGrp="1"/>
          </p:cNvSpPr>
          <p:nvPr>
            <p:ph type="title"/>
          </p:nvPr>
        </p:nvSpPr>
        <p:spPr>
          <a:xfrm>
            <a:off x="308475" y="345250"/>
            <a:ext cx="10542900" cy="701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1800"/>
              <a:buNone/>
            </a:pPr>
            <a:r>
              <a:rPr lang="en-US"/>
              <a:t>Introduction</a:t>
            </a:r>
            <a:endParaRPr/>
          </a:p>
        </p:txBody>
      </p:sp>
      <p:pic>
        <p:nvPicPr>
          <p:cNvPr id="84" name="Google Shape;84;gb45c3f5eeb_1_0"/>
          <p:cNvPicPr preferRelativeResize="0">
            <a:picLocks noGrp="1"/>
          </p:cNvPicPr>
          <p:nvPr>
            <p:ph type="pic" idx="2"/>
          </p:nvPr>
        </p:nvPicPr>
        <p:blipFill rotWithShape="1">
          <a:blip r:embed="rId4">
            <a:alphaModFix/>
          </a:blip>
          <a:srcRect t="5012" b="5001"/>
          <a:stretch/>
        </p:blipFill>
        <p:spPr>
          <a:xfrm>
            <a:off x="2613922" y="494774"/>
            <a:ext cx="2056200" cy="2056200"/>
          </a:xfrm>
          <a:prstGeom prst="ellipse">
            <a:avLst/>
          </a:prstGeom>
          <a:noFill/>
          <a:ln>
            <a:noFill/>
          </a:ln>
        </p:spPr>
      </p:pic>
      <p:sp>
        <p:nvSpPr>
          <p:cNvPr id="85" name="Google Shape;85;gb45c3f5eeb_1_0"/>
          <p:cNvSpPr txBox="1">
            <a:spLocks noGrp="1"/>
          </p:cNvSpPr>
          <p:nvPr>
            <p:ph type="subTitle" idx="3"/>
          </p:nvPr>
        </p:nvSpPr>
        <p:spPr>
          <a:xfrm>
            <a:off x="1313540" y="2684275"/>
            <a:ext cx="2682600" cy="323400"/>
          </a:xfrm>
          <a:prstGeom prst="rect">
            <a:avLst/>
          </a:prstGeom>
          <a:noFill/>
          <a:ln>
            <a:noFill/>
          </a:ln>
        </p:spPr>
        <p:txBody>
          <a:bodyPr spcFirstLastPara="1" wrap="square" lIns="0" tIns="0" rIns="0" bIns="0" anchor="t" anchorCtr="0">
            <a:normAutofit fontScale="85000" lnSpcReduction="20000"/>
          </a:bodyPr>
          <a:lstStyle/>
          <a:p>
            <a:pPr marL="0" lvl="0" indent="0" algn="r" rtl="0">
              <a:lnSpc>
                <a:spcPct val="100000"/>
              </a:lnSpc>
              <a:spcBef>
                <a:spcPts val="1000"/>
              </a:spcBef>
              <a:spcAft>
                <a:spcPts val="0"/>
              </a:spcAft>
              <a:buClr>
                <a:schemeClr val="lt2"/>
              </a:buClr>
              <a:buSzPct val="104575"/>
              <a:buNone/>
            </a:pPr>
            <a:r>
              <a:rPr lang="en-US" sz="1800">
                <a:latin typeface="Open Sans"/>
                <a:ea typeface="Open Sans"/>
                <a:cs typeface="Open Sans"/>
                <a:sym typeface="Open Sans"/>
              </a:rPr>
              <a:t>Duncan McKeen</a:t>
            </a:r>
            <a:endParaRPr sz="1800">
              <a:latin typeface="Open Sans"/>
              <a:ea typeface="Open Sans"/>
              <a:cs typeface="Open Sans"/>
              <a:sym typeface="Open Sans"/>
            </a:endParaRPr>
          </a:p>
        </p:txBody>
      </p:sp>
      <p:sp>
        <p:nvSpPr>
          <p:cNvPr id="86" name="Google Shape;86;gb45c3f5eeb_1_0"/>
          <p:cNvSpPr txBox="1">
            <a:spLocks noGrp="1"/>
          </p:cNvSpPr>
          <p:nvPr>
            <p:ph type="subTitle" idx="4"/>
          </p:nvPr>
        </p:nvSpPr>
        <p:spPr>
          <a:xfrm>
            <a:off x="1313540" y="3007675"/>
            <a:ext cx="2682600" cy="2163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1000"/>
              </a:spcBef>
              <a:spcAft>
                <a:spcPts val="0"/>
              </a:spcAft>
              <a:buClr>
                <a:schemeClr val="lt2"/>
              </a:buClr>
              <a:buSzPct val="91870"/>
              <a:buNone/>
            </a:pPr>
            <a:r>
              <a:rPr lang="en-US" sz="1400" dirty="0">
                <a:latin typeface="Open Sans"/>
                <a:ea typeface="Open Sans"/>
                <a:cs typeface="Open Sans"/>
                <a:sym typeface="Open Sans"/>
              </a:rPr>
              <a:t>EVP, Financial Modeling</a:t>
            </a:r>
            <a:endParaRPr sz="1400" dirty="0">
              <a:latin typeface="Open Sans"/>
              <a:ea typeface="Open Sans"/>
              <a:cs typeface="Open Sans"/>
              <a:sym typeface="Open Sans"/>
            </a:endParaRPr>
          </a:p>
        </p:txBody>
      </p:sp>
      <p:sp>
        <p:nvSpPr>
          <p:cNvPr id="87" name="Google Shape;87;gb45c3f5eeb_1_0"/>
          <p:cNvSpPr txBox="1"/>
          <p:nvPr/>
        </p:nvSpPr>
        <p:spPr>
          <a:xfrm>
            <a:off x="4900200" y="579375"/>
            <a:ext cx="6434700" cy="216671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US" sz="1600" b="0" i="0" u="none" strike="noStrike" cap="none" dirty="0">
                <a:solidFill>
                  <a:schemeClr val="lt1"/>
                </a:solidFill>
                <a:latin typeface="Open Sans"/>
                <a:ea typeface="Open Sans"/>
                <a:cs typeface="Open Sans"/>
                <a:sym typeface="Open Sans"/>
              </a:rPr>
              <a:t>Duncan is an effective communicator with extensive experience teaching financial modeling, accounting, analysis &amp; valuation. Since 2014, Duncan has been focused on designing courses and teaching financial modeling to employees working in accounting, valuation, investment banking, equity research and private equity. He also has extensive experience providing consulting services on financial modeling to large corporations and institutions. </a:t>
            </a:r>
            <a:endParaRPr sz="1600" b="0" i="0" u="none" strike="noStrike" cap="none" dirty="0">
              <a:solidFill>
                <a:schemeClr val="lt1"/>
              </a:solidFill>
              <a:latin typeface="Open Sans"/>
              <a:ea typeface="Open Sans"/>
              <a:cs typeface="Open Sans"/>
              <a:sym typeface="Open Sans"/>
            </a:endParaRPr>
          </a:p>
        </p:txBody>
      </p:sp>
      <p:pic>
        <p:nvPicPr>
          <p:cNvPr id="88" name="Google Shape;88;gb45c3f5eeb_1_0"/>
          <p:cNvPicPr preferRelativeResize="0">
            <a:picLocks noGrp="1"/>
          </p:cNvPicPr>
          <p:nvPr>
            <p:ph type="pic" idx="2"/>
          </p:nvPr>
        </p:nvPicPr>
        <p:blipFill rotWithShape="1">
          <a:blip r:embed="rId5">
            <a:alphaModFix/>
          </a:blip>
          <a:srcRect t="2344" b="10158"/>
          <a:stretch/>
        </p:blipFill>
        <p:spPr>
          <a:xfrm>
            <a:off x="2613922" y="3487574"/>
            <a:ext cx="2056200" cy="2056200"/>
          </a:xfrm>
          <a:prstGeom prst="ellipse">
            <a:avLst/>
          </a:prstGeom>
          <a:noFill/>
          <a:ln>
            <a:noFill/>
          </a:ln>
        </p:spPr>
      </p:pic>
      <p:sp>
        <p:nvSpPr>
          <p:cNvPr id="89" name="Google Shape;89;gb45c3f5eeb_1_0"/>
          <p:cNvSpPr txBox="1">
            <a:spLocks noGrp="1"/>
          </p:cNvSpPr>
          <p:nvPr>
            <p:ph type="subTitle" idx="3"/>
          </p:nvPr>
        </p:nvSpPr>
        <p:spPr>
          <a:xfrm>
            <a:off x="1313540" y="5677075"/>
            <a:ext cx="2682600" cy="323400"/>
          </a:xfrm>
          <a:prstGeom prst="rect">
            <a:avLst/>
          </a:prstGeom>
          <a:noFill/>
          <a:ln>
            <a:noFill/>
          </a:ln>
        </p:spPr>
        <p:txBody>
          <a:bodyPr spcFirstLastPara="1" wrap="square" lIns="0" tIns="0" rIns="0" bIns="0" anchor="t" anchorCtr="0">
            <a:normAutofit fontScale="85000" lnSpcReduction="20000"/>
          </a:bodyPr>
          <a:lstStyle/>
          <a:p>
            <a:pPr marL="0" lvl="0" indent="0" algn="r" rtl="0">
              <a:lnSpc>
                <a:spcPct val="100000"/>
              </a:lnSpc>
              <a:spcBef>
                <a:spcPts val="1000"/>
              </a:spcBef>
              <a:spcAft>
                <a:spcPts val="0"/>
              </a:spcAft>
              <a:buClr>
                <a:schemeClr val="lt2"/>
              </a:buClr>
              <a:buSzPct val="104575"/>
              <a:buNone/>
            </a:pPr>
            <a:r>
              <a:rPr lang="en-US" sz="1800">
                <a:latin typeface="Open Sans"/>
                <a:ea typeface="Open Sans"/>
                <a:cs typeface="Open Sans"/>
                <a:sym typeface="Open Sans"/>
              </a:rPr>
              <a:t>Jeff Schmidt</a:t>
            </a:r>
            <a:endParaRPr sz="1800">
              <a:latin typeface="Open Sans"/>
              <a:ea typeface="Open Sans"/>
              <a:cs typeface="Open Sans"/>
              <a:sym typeface="Open Sans"/>
            </a:endParaRPr>
          </a:p>
        </p:txBody>
      </p:sp>
      <p:sp>
        <p:nvSpPr>
          <p:cNvPr id="90" name="Google Shape;90;gb45c3f5eeb_1_0"/>
          <p:cNvSpPr txBox="1">
            <a:spLocks noGrp="1"/>
          </p:cNvSpPr>
          <p:nvPr>
            <p:ph type="subTitle" idx="4"/>
          </p:nvPr>
        </p:nvSpPr>
        <p:spPr>
          <a:xfrm>
            <a:off x="1313540" y="6000475"/>
            <a:ext cx="2682600" cy="2163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1000"/>
              </a:spcBef>
              <a:spcAft>
                <a:spcPts val="0"/>
              </a:spcAft>
              <a:buClr>
                <a:schemeClr val="lt2"/>
              </a:buClr>
              <a:buSzPct val="91870"/>
              <a:buNone/>
            </a:pPr>
            <a:r>
              <a:rPr lang="en-US" sz="1400" dirty="0">
                <a:latin typeface="Open Sans"/>
                <a:ea typeface="Open Sans"/>
                <a:cs typeface="Open Sans"/>
                <a:sym typeface="Open Sans"/>
              </a:rPr>
              <a:t>VP, Financial Modeling</a:t>
            </a:r>
            <a:endParaRPr sz="1400" dirty="0">
              <a:latin typeface="Open Sans"/>
              <a:ea typeface="Open Sans"/>
              <a:cs typeface="Open Sans"/>
              <a:sym typeface="Open Sans"/>
            </a:endParaRPr>
          </a:p>
        </p:txBody>
      </p:sp>
      <p:sp>
        <p:nvSpPr>
          <p:cNvPr id="91" name="Google Shape;91;gb45c3f5eeb_1_0"/>
          <p:cNvSpPr txBox="1"/>
          <p:nvPr/>
        </p:nvSpPr>
        <p:spPr>
          <a:xfrm>
            <a:off x="4900200" y="3696075"/>
            <a:ext cx="6434700" cy="1847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chemeClr val="lt1"/>
                </a:solidFill>
                <a:latin typeface="Open Sans"/>
                <a:ea typeface="Open Sans"/>
                <a:cs typeface="Open Sans"/>
                <a:sym typeface="Open Sans"/>
              </a:rPr>
              <a:t>Prior to joining CFI, for over a decade Jeff Schmidt taught financial modeling and valuation to thousands of students all over the world. Clients included some of the world’s largest corporations and financial institutions, as well as many of the most prestigious universities in the world. He also advised clients on modeling best practices, model rebuilds and streamlining large spreadsheets.</a:t>
            </a:r>
            <a:endParaRPr sz="1600" b="0" i="0" u="none" strike="noStrike" cap="none">
              <a:solidFill>
                <a:schemeClr val="lt1"/>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g16651ba829a_0_0"/>
          <p:cNvSpPr txBox="1">
            <a:spLocks noGrp="1"/>
          </p:cNvSpPr>
          <p:nvPr>
            <p:ph type="title"/>
          </p:nvPr>
        </p:nvSpPr>
        <p:spPr>
          <a:xfrm>
            <a:off x="305650" y="351025"/>
            <a:ext cx="10615500" cy="701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1800"/>
              <a:buNone/>
            </a:pPr>
            <a:r>
              <a:rPr lang="en-US"/>
              <a:t>Why CFI?</a:t>
            </a:r>
            <a:endParaRPr/>
          </a:p>
        </p:txBody>
      </p:sp>
      <p:pic>
        <p:nvPicPr>
          <p:cNvPr id="97" name="Google Shape;97;g16651ba829a_0_0"/>
          <p:cNvPicPr preferRelativeResize="0"/>
          <p:nvPr/>
        </p:nvPicPr>
        <p:blipFill rotWithShape="1">
          <a:blip r:embed="rId3">
            <a:alphaModFix/>
          </a:blip>
          <a:srcRect b="45213"/>
          <a:stretch/>
        </p:blipFill>
        <p:spPr>
          <a:xfrm>
            <a:off x="3410600" y="505425"/>
            <a:ext cx="2939400" cy="5535850"/>
          </a:xfrm>
          <a:prstGeom prst="rect">
            <a:avLst/>
          </a:prstGeom>
          <a:noFill/>
          <a:ln>
            <a:noFill/>
          </a:ln>
        </p:spPr>
      </p:pic>
      <p:pic>
        <p:nvPicPr>
          <p:cNvPr id="98" name="Google Shape;98;g16651ba829a_0_0"/>
          <p:cNvPicPr preferRelativeResize="0"/>
          <p:nvPr/>
        </p:nvPicPr>
        <p:blipFill rotWithShape="1">
          <a:blip r:embed="rId3">
            <a:alphaModFix/>
          </a:blip>
          <a:srcRect t="54559"/>
          <a:stretch/>
        </p:blipFill>
        <p:spPr>
          <a:xfrm>
            <a:off x="6300650" y="-231925"/>
            <a:ext cx="3032900" cy="4737676"/>
          </a:xfrm>
          <a:prstGeom prst="rect">
            <a:avLst/>
          </a:prstGeom>
          <a:noFill/>
          <a:ln>
            <a:noFill/>
          </a:ln>
        </p:spPr>
      </p:pic>
      <p:pic>
        <p:nvPicPr>
          <p:cNvPr id="99" name="Google Shape;99;g16651ba829a_0_0"/>
          <p:cNvPicPr preferRelativeResize="0"/>
          <p:nvPr/>
        </p:nvPicPr>
        <p:blipFill rotWithShape="1">
          <a:blip r:embed="rId4">
            <a:alphaModFix/>
          </a:blip>
          <a:srcRect b="60060"/>
          <a:stretch/>
        </p:blipFill>
        <p:spPr>
          <a:xfrm>
            <a:off x="8755650" y="1814723"/>
            <a:ext cx="3204425" cy="4281275"/>
          </a:xfrm>
          <a:prstGeom prst="rect">
            <a:avLst/>
          </a:prstGeom>
          <a:noFill/>
          <a:ln>
            <a:noFill/>
          </a:ln>
        </p:spPr>
      </p:pic>
      <p:pic>
        <p:nvPicPr>
          <p:cNvPr id="100" name="Google Shape;100;g16651ba829a_0_0"/>
          <p:cNvPicPr preferRelativeResize="0"/>
          <p:nvPr/>
        </p:nvPicPr>
        <p:blipFill rotWithShape="1">
          <a:blip r:embed="rId4">
            <a:alphaModFix/>
          </a:blip>
          <a:srcRect t="56415"/>
          <a:stretch/>
        </p:blipFill>
        <p:spPr>
          <a:xfrm>
            <a:off x="363825" y="1524000"/>
            <a:ext cx="3098375" cy="4517276"/>
          </a:xfrm>
          <a:prstGeom prst="rect">
            <a:avLst/>
          </a:prstGeom>
          <a:noFill/>
          <a:ln>
            <a:noFill/>
          </a:ln>
        </p:spPr>
      </p:pic>
      <p:pic>
        <p:nvPicPr>
          <p:cNvPr id="101" name="Google Shape;101;g16651ba829a_0_0"/>
          <p:cNvPicPr preferRelativeResize="0"/>
          <p:nvPr/>
        </p:nvPicPr>
        <p:blipFill rotWithShape="1">
          <a:blip r:embed="rId4">
            <a:alphaModFix/>
          </a:blip>
          <a:srcRect t="39428" b="43700"/>
          <a:stretch/>
        </p:blipFill>
        <p:spPr>
          <a:xfrm>
            <a:off x="4791075" y="4651976"/>
            <a:ext cx="3204425" cy="18084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3"/>
          <p:cNvSpPr/>
          <p:nvPr/>
        </p:nvSpPr>
        <p:spPr>
          <a:xfrm>
            <a:off x="396150" y="2869850"/>
            <a:ext cx="5477400" cy="1435800"/>
          </a:xfrm>
          <a:prstGeom prst="roundRect">
            <a:avLst>
              <a:gd name="adj" fmla="val 8460"/>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3"/>
          <p:cNvSpPr/>
          <p:nvPr/>
        </p:nvSpPr>
        <p:spPr>
          <a:xfrm>
            <a:off x="396150" y="4559175"/>
            <a:ext cx="5477400" cy="1435800"/>
          </a:xfrm>
          <a:prstGeom prst="roundRect">
            <a:avLst>
              <a:gd name="adj" fmla="val 8460"/>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3"/>
          <p:cNvSpPr/>
          <p:nvPr/>
        </p:nvSpPr>
        <p:spPr>
          <a:xfrm>
            <a:off x="6248600" y="1180525"/>
            <a:ext cx="5477400" cy="1435800"/>
          </a:xfrm>
          <a:prstGeom prst="roundRect">
            <a:avLst>
              <a:gd name="adj" fmla="val 8460"/>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3"/>
          <p:cNvSpPr/>
          <p:nvPr/>
        </p:nvSpPr>
        <p:spPr>
          <a:xfrm>
            <a:off x="6248600" y="2869850"/>
            <a:ext cx="5477400" cy="1435800"/>
          </a:xfrm>
          <a:prstGeom prst="roundRect">
            <a:avLst>
              <a:gd name="adj" fmla="val 8460"/>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3"/>
          <p:cNvSpPr/>
          <p:nvPr/>
        </p:nvSpPr>
        <p:spPr>
          <a:xfrm>
            <a:off x="6248600" y="4559175"/>
            <a:ext cx="5477400" cy="1435800"/>
          </a:xfrm>
          <a:prstGeom prst="roundRect">
            <a:avLst>
              <a:gd name="adj" fmla="val 8460"/>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3"/>
          <p:cNvSpPr/>
          <p:nvPr/>
        </p:nvSpPr>
        <p:spPr>
          <a:xfrm>
            <a:off x="396150" y="1180525"/>
            <a:ext cx="5477400" cy="1435800"/>
          </a:xfrm>
          <a:prstGeom prst="roundRect">
            <a:avLst>
              <a:gd name="adj" fmla="val 8460"/>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3"/>
          <p:cNvSpPr txBox="1">
            <a:spLocks noGrp="1"/>
          </p:cNvSpPr>
          <p:nvPr>
            <p:ph type="title"/>
          </p:nvPr>
        </p:nvSpPr>
        <p:spPr>
          <a:xfrm>
            <a:off x="305650" y="351025"/>
            <a:ext cx="10615800" cy="701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1800"/>
              <a:buNone/>
            </a:pPr>
            <a:r>
              <a:rPr lang="en-US"/>
              <a:t>CFI Values</a:t>
            </a:r>
            <a:endParaRPr/>
          </a:p>
        </p:txBody>
      </p:sp>
      <p:sp>
        <p:nvSpPr>
          <p:cNvPr id="113" name="Google Shape;113;p3"/>
          <p:cNvSpPr txBox="1"/>
          <p:nvPr/>
        </p:nvSpPr>
        <p:spPr>
          <a:xfrm>
            <a:off x="498500" y="1194025"/>
            <a:ext cx="5477400" cy="1168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700"/>
              <a:buFont typeface="Arial"/>
              <a:buNone/>
            </a:pPr>
            <a:r>
              <a:rPr lang="en-US" sz="1700" b="1" i="0" u="none" strike="noStrike" cap="none">
                <a:solidFill>
                  <a:schemeClr val="lt2"/>
                </a:solidFill>
                <a:latin typeface="Open Sans"/>
                <a:ea typeface="Open Sans"/>
                <a:cs typeface="Open Sans"/>
                <a:sym typeface="Open Sans"/>
              </a:rPr>
              <a:t>Ambitious</a:t>
            </a:r>
            <a:endParaRPr sz="1700" b="1" i="0" u="none" strike="noStrike" cap="none">
              <a:solidFill>
                <a:schemeClr val="lt2"/>
              </a:solidFill>
              <a:latin typeface="Open Sans"/>
              <a:ea typeface="Open Sans"/>
              <a:cs typeface="Open Sans"/>
              <a:sym typeface="Open Sans"/>
            </a:endParaRPr>
          </a:p>
          <a:p>
            <a:pPr marL="0" marR="0" lvl="0" indent="0" algn="l" rtl="0">
              <a:lnSpc>
                <a:spcPct val="115000"/>
              </a:lnSpc>
              <a:spcBef>
                <a:spcPts val="0"/>
              </a:spcBef>
              <a:spcAft>
                <a:spcPts val="1800"/>
              </a:spcAft>
              <a:buClr>
                <a:srgbClr val="000000"/>
              </a:buClr>
              <a:buSzPts val="1250"/>
              <a:buFont typeface="Arial"/>
              <a:buNone/>
            </a:pPr>
            <a:r>
              <a:rPr lang="en-US" sz="1250" b="0" i="0" u="none" strike="noStrike" cap="none">
                <a:solidFill>
                  <a:srgbClr val="57595D"/>
                </a:solidFill>
                <a:latin typeface="Open Sans"/>
                <a:ea typeface="Open Sans"/>
                <a:cs typeface="Open Sans"/>
                <a:sym typeface="Open Sans"/>
              </a:rPr>
              <a:t>We’re passionate about creating a world-class learning experience and productivity tools. Driven to provide a global go-to resource for current and aspiring finance professionals, we’ll accept nothing short of excellence for CFI and Macabacus customers.</a:t>
            </a:r>
            <a:endParaRPr sz="1300" b="0" i="0" u="none" strike="noStrike" cap="none">
              <a:solidFill>
                <a:srgbClr val="000000"/>
              </a:solidFill>
              <a:latin typeface="Arial"/>
              <a:ea typeface="Arial"/>
              <a:cs typeface="Arial"/>
              <a:sym typeface="Arial"/>
            </a:endParaRPr>
          </a:p>
        </p:txBody>
      </p:sp>
      <p:sp>
        <p:nvSpPr>
          <p:cNvPr id="114" name="Google Shape;114;p3"/>
          <p:cNvSpPr txBox="1"/>
          <p:nvPr/>
        </p:nvSpPr>
        <p:spPr>
          <a:xfrm>
            <a:off x="498500" y="2916800"/>
            <a:ext cx="5477400" cy="134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US" sz="1700" b="1" i="0" u="none" strike="noStrike" cap="none">
                <a:solidFill>
                  <a:schemeClr val="lt2"/>
                </a:solidFill>
                <a:latin typeface="Open Sans"/>
                <a:ea typeface="Open Sans"/>
                <a:cs typeface="Open Sans"/>
                <a:sym typeface="Open Sans"/>
              </a:rPr>
              <a:t>Accountable</a:t>
            </a:r>
            <a:endParaRPr sz="1700" b="1" i="0" u="none" strike="noStrike" cap="none">
              <a:solidFill>
                <a:schemeClr val="lt2"/>
              </a:solidFill>
              <a:latin typeface="Open Sans"/>
              <a:ea typeface="Open Sans"/>
              <a:cs typeface="Open Sans"/>
              <a:sym typeface="Open Sans"/>
            </a:endParaRPr>
          </a:p>
          <a:p>
            <a:pPr marL="0" marR="0" lvl="0" indent="0" algn="l" rtl="0">
              <a:lnSpc>
                <a:spcPct val="115000"/>
              </a:lnSpc>
              <a:spcBef>
                <a:spcPts val="0"/>
              </a:spcBef>
              <a:spcAft>
                <a:spcPts val="1800"/>
              </a:spcAft>
              <a:buClr>
                <a:srgbClr val="000000"/>
              </a:buClr>
              <a:buSzPts val="1250"/>
              <a:buFont typeface="Arial"/>
              <a:buNone/>
            </a:pPr>
            <a:r>
              <a:rPr lang="en-US" sz="1250" b="0" i="0" u="none" strike="noStrike" cap="none">
                <a:solidFill>
                  <a:srgbClr val="57595D"/>
                </a:solidFill>
                <a:latin typeface="Open Sans"/>
                <a:ea typeface="Open Sans"/>
                <a:cs typeface="Open Sans"/>
                <a:sym typeface="Open Sans"/>
              </a:rPr>
              <a:t>We set the highest standard of excellence as our benchmark, own our mistakes, and treat them as learning opportunities. Our content and products are relied on by customers to be relevant, applicable, valuable, and up-to-date—expectations we aim to exceed.</a:t>
            </a:r>
            <a:endParaRPr sz="1300" b="0" i="0" u="none" strike="noStrike" cap="none">
              <a:solidFill>
                <a:srgbClr val="000000"/>
              </a:solidFill>
              <a:latin typeface="Arial"/>
              <a:ea typeface="Arial"/>
              <a:cs typeface="Arial"/>
              <a:sym typeface="Arial"/>
            </a:endParaRPr>
          </a:p>
        </p:txBody>
      </p:sp>
      <p:sp>
        <p:nvSpPr>
          <p:cNvPr id="115" name="Google Shape;115;p3"/>
          <p:cNvSpPr txBox="1"/>
          <p:nvPr/>
        </p:nvSpPr>
        <p:spPr>
          <a:xfrm>
            <a:off x="498500" y="4639575"/>
            <a:ext cx="5477400" cy="134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US" sz="1700" b="1" i="0" u="none" strike="noStrike" cap="none">
                <a:solidFill>
                  <a:schemeClr val="lt2"/>
                </a:solidFill>
                <a:latin typeface="Open Sans"/>
                <a:ea typeface="Open Sans"/>
                <a:cs typeface="Open Sans"/>
                <a:sym typeface="Open Sans"/>
              </a:rPr>
              <a:t>Inclusive</a:t>
            </a:r>
            <a:endParaRPr sz="1700" b="1" i="0" u="none" strike="noStrike" cap="none">
              <a:solidFill>
                <a:schemeClr val="lt2"/>
              </a:solidFill>
              <a:latin typeface="Open Sans"/>
              <a:ea typeface="Open Sans"/>
              <a:cs typeface="Open Sans"/>
              <a:sym typeface="Open Sans"/>
            </a:endParaRPr>
          </a:p>
          <a:p>
            <a:pPr marL="0" marR="0" lvl="0" indent="0" algn="l" rtl="0">
              <a:lnSpc>
                <a:spcPct val="115000"/>
              </a:lnSpc>
              <a:spcBef>
                <a:spcPts val="0"/>
              </a:spcBef>
              <a:spcAft>
                <a:spcPts val="1800"/>
              </a:spcAft>
              <a:buClr>
                <a:srgbClr val="000000"/>
              </a:buClr>
              <a:buSzPts val="1250"/>
              <a:buFont typeface="Arial"/>
              <a:buNone/>
            </a:pPr>
            <a:r>
              <a:rPr lang="en-US" sz="1250" b="0" i="0" u="none" strike="noStrike" cap="none">
                <a:solidFill>
                  <a:srgbClr val="57595D"/>
                </a:solidFill>
                <a:latin typeface="Open Sans"/>
                <a:ea typeface="Open Sans"/>
                <a:cs typeface="Open Sans"/>
                <a:sym typeface="Open Sans"/>
              </a:rPr>
              <a:t>We foster a collaborative environment fueled by open-mindedness and feedback. As an international brand with over one million learners and professional customers, we’re mindful of creating a unified, accessible learning experience everyone can benefit from.</a:t>
            </a:r>
            <a:endParaRPr sz="1300" b="0" i="0" u="none" strike="noStrike" cap="none">
              <a:solidFill>
                <a:srgbClr val="000000"/>
              </a:solidFill>
              <a:latin typeface="Arial"/>
              <a:ea typeface="Arial"/>
              <a:cs typeface="Arial"/>
              <a:sym typeface="Arial"/>
            </a:endParaRPr>
          </a:p>
        </p:txBody>
      </p:sp>
      <p:sp>
        <p:nvSpPr>
          <p:cNvPr id="116" name="Google Shape;116;p3"/>
          <p:cNvSpPr txBox="1"/>
          <p:nvPr/>
        </p:nvSpPr>
        <p:spPr>
          <a:xfrm>
            <a:off x="6318425" y="1194025"/>
            <a:ext cx="5477400" cy="134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US" sz="1700" b="1" i="0" u="none" strike="noStrike" cap="none">
                <a:solidFill>
                  <a:schemeClr val="lt2"/>
                </a:solidFill>
                <a:latin typeface="Open Sans"/>
                <a:ea typeface="Open Sans"/>
                <a:cs typeface="Open Sans"/>
                <a:sym typeface="Open Sans"/>
              </a:rPr>
              <a:t>Creative</a:t>
            </a:r>
            <a:endParaRPr sz="1700" b="1" i="0" u="none" strike="noStrike" cap="none">
              <a:solidFill>
                <a:schemeClr val="lt2"/>
              </a:solidFill>
              <a:latin typeface="Open Sans"/>
              <a:ea typeface="Open Sans"/>
              <a:cs typeface="Open Sans"/>
              <a:sym typeface="Open Sans"/>
            </a:endParaRPr>
          </a:p>
          <a:p>
            <a:pPr marL="0" marR="0" lvl="0" indent="0" algn="l" rtl="0">
              <a:lnSpc>
                <a:spcPct val="115000"/>
              </a:lnSpc>
              <a:spcBef>
                <a:spcPts val="0"/>
              </a:spcBef>
              <a:spcAft>
                <a:spcPts val="1800"/>
              </a:spcAft>
              <a:buClr>
                <a:srgbClr val="000000"/>
              </a:buClr>
              <a:buSzPts val="1250"/>
              <a:buFont typeface="Arial"/>
              <a:buNone/>
            </a:pPr>
            <a:r>
              <a:rPr lang="en-US" sz="1250" b="0" i="0" u="none" strike="noStrike" cap="none">
                <a:solidFill>
                  <a:srgbClr val="57595D"/>
                </a:solidFill>
                <a:latin typeface="Open Sans"/>
                <a:ea typeface="Open Sans"/>
                <a:cs typeface="Open Sans"/>
                <a:sym typeface="Open Sans"/>
              </a:rPr>
              <a:t>We strive for innovation and welcome diverse perspectives to offer the best possible customer experience. Creative approaches and reframing are encouraged to give finance professionals the best real-world solutions to real-world problems. </a:t>
            </a:r>
            <a:endParaRPr sz="1300" b="0" i="0" u="none" strike="noStrike" cap="none">
              <a:solidFill>
                <a:srgbClr val="000000"/>
              </a:solidFill>
              <a:latin typeface="Arial"/>
              <a:ea typeface="Arial"/>
              <a:cs typeface="Arial"/>
              <a:sym typeface="Arial"/>
            </a:endParaRPr>
          </a:p>
        </p:txBody>
      </p:sp>
      <p:sp>
        <p:nvSpPr>
          <p:cNvPr id="117" name="Google Shape;117;p3"/>
          <p:cNvSpPr txBox="1"/>
          <p:nvPr/>
        </p:nvSpPr>
        <p:spPr>
          <a:xfrm>
            <a:off x="6318425" y="2916800"/>
            <a:ext cx="5477400" cy="134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US" sz="1700" b="1" i="0" u="none" strike="noStrike" cap="none">
                <a:solidFill>
                  <a:schemeClr val="lt2"/>
                </a:solidFill>
                <a:latin typeface="Open Sans"/>
                <a:ea typeface="Open Sans"/>
                <a:cs typeface="Open Sans"/>
                <a:sym typeface="Open Sans"/>
              </a:rPr>
              <a:t>Data-Driven</a:t>
            </a:r>
            <a:endParaRPr sz="1700" b="1" i="0" u="none" strike="noStrike" cap="none">
              <a:solidFill>
                <a:schemeClr val="lt2"/>
              </a:solidFill>
              <a:latin typeface="Open Sans"/>
              <a:ea typeface="Open Sans"/>
              <a:cs typeface="Open Sans"/>
              <a:sym typeface="Open Sans"/>
            </a:endParaRPr>
          </a:p>
          <a:p>
            <a:pPr marL="0" marR="0" lvl="0" indent="0" algn="l" rtl="0">
              <a:lnSpc>
                <a:spcPct val="115000"/>
              </a:lnSpc>
              <a:spcBef>
                <a:spcPts val="0"/>
              </a:spcBef>
              <a:spcAft>
                <a:spcPts val="1800"/>
              </a:spcAft>
              <a:buClr>
                <a:srgbClr val="000000"/>
              </a:buClr>
              <a:buSzPts val="1250"/>
              <a:buFont typeface="Arial"/>
              <a:buNone/>
            </a:pPr>
            <a:r>
              <a:rPr lang="en-US" sz="1250" b="0" i="0" u="none" strike="noStrike" cap="none">
                <a:solidFill>
                  <a:srgbClr val="57595D"/>
                </a:solidFill>
                <a:latin typeface="Open Sans"/>
                <a:ea typeface="Open Sans"/>
                <a:cs typeface="Open Sans"/>
                <a:sym typeface="Open Sans"/>
              </a:rPr>
              <a:t>We make decisions based on data and actionable insights, approaching everything with an informed and user-centric mindset. Consistent experimentation is encouraged to definitively understand what delivers the most value to our customers. </a:t>
            </a:r>
            <a:endParaRPr sz="1300" b="0" i="0" u="none" strike="noStrike" cap="none">
              <a:solidFill>
                <a:srgbClr val="000000"/>
              </a:solidFill>
              <a:latin typeface="Arial"/>
              <a:ea typeface="Arial"/>
              <a:cs typeface="Arial"/>
              <a:sym typeface="Arial"/>
            </a:endParaRPr>
          </a:p>
        </p:txBody>
      </p:sp>
      <p:sp>
        <p:nvSpPr>
          <p:cNvPr id="118" name="Google Shape;118;p3"/>
          <p:cNvSpPr txBox="1"/>
          <p:nvPr/>
        </p:nvSpPr>
        <p:spPr>
          <a:xfrm>
            <a:off x="6318425" y="4639575"/>
            <a:ext cx="5477400" cy="134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US" sz="1700" b="1" i="0" u="none" strike="noStrike" cap="none">
                <a:solidFill>
                  <a:schemeClr val="lt2"/>
                </a:solidFill>
                <a:latin typeface="Open Sans"/>
                <a:ea typeface="Open Sans"/>
                <a:cs typeface="Open Sans"/>
                <a:sym typeface="Open Sans"/>
              </a:rPr>
              <a:t>Agile</a:t>
            </a:r>
            <a:endParaRPr sz="1700" b="1" i="0" u="none" strike="noStrike" cap="none">
              <a:solidFill>
                <a:schemeClr val="lt2"/>
              </a:solidFill>
              <a:latin typeface="Open Sans"/>
              <a:ea typeface="Open Sans"/>
              <a:cs typeface="Open Sans"/>
              <a:sym typeface="Open Sans"/>
            </a:endParaRPr>
          </a:p>
          <a:p>
            <a:pPr marL="0" marR="0" lvl="0" indent="0" algn="l" rtl="0">
              <a:lnSpc>
                <a:spcPct val="115000"/>
              </a:lnSpc>
              <a:spcBef>
                <a:spcPts val="0"/>
              </a:spcBef>
              <a:spcAft>
                <a:spcPts val="1800"/>
              </a:spcAft>
              <a:buClr>
                <a:srgbClr val="000000"/>
              </a:buClr>
              <a:buSzPts val="1250"/>
              <a:buFont typeface="Arial"/>
              <a:buNone/>
            </a:pPr>
            <a:r>
              <a:rPr lang="en-US" sz="1250" b="0" i="0" u="none" strike="noStrike" cap="none">
                <a:solidFill>
                  <a:srgbClr val="57595D"/>
                </a:solidFill>
                <a:latin typeface="Open Sans"/>
                <a:ea typeface="Open Sans"/>
                <a:cs typeface="Open Sans"/>
                <a:sym typeface="Open Sans"/>
              </a:rPr>
              <a:t>We’re designed to be adaptable, innovative, and resilient in the face of change. Being flexible in our solutions while maintaining core product integrity allows us to quickly and proactively respond to customer needs—without sacrificing quality.</a:t>
            </a:r>
            <a:endParaRPr sz="13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4"/>
          <p:cNvSpPr txBox="1">
            <a:spLocks noGrp="1"/>
          </p:cNvSpPr>
          <p:nvPr>
            <p:ph type="title"/>
          </p:nvPr>
        </p:nvSpPr>
        <p:spPr>
          <a:xfrm>
            <a:off x="229047" y="2931589"/>
            <a:ext cx="11733900" cy="994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000"/>
              <a:buFont typeface="Open Sans"/>
              <a:buNone/>
            </a:pPr>
            <a:r>
              <a:rPr lang="en-US" dirty="0"/>
              <a:t>Poll: Which of our values resonates the most with you?</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5"/>
          <p:cNvSpPr txBox="1">
            <a:spLocks noGrp="1"/>
          </p:cNvSpPr>
          <p:nvPr>
            <p:ph type="title"/>
          </p:nvPr>
        </p:nvSpPr>
        <p:spPr>
          <a:xfrm>
            <a:off x="229047" y="2931589"/>
            <a:ext cx="11733900" cy="994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000"/>
              <a:buFont typeface="Open Sans"/>
              <a:buNone/>
            </a:pPr>
            <a:r>
              <a:rPr lang="en-US"/>
              <a:t>Overview of the FMVA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6"/>
          <p:cNvSpPr/>
          <p:nvPr/>
        </p:nvSpPr>
        <p:spPr>
          <a:xfrm>
            <a:off x="0" y="0"/>
            <a:ext cx="3597300" cy="6858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4" name="Google Shape;134;p6"/>
          <p:cNvPicPr preferRelativeResize="0"/>
          <p:nvPr/>
        </p:nvPicPr>
        <p:blipFill rotWithShape="1">
          <a:blip r:embed="rId3">
            <a:alphaModFix/>
          </a:blip>
          <a:srcRect/>
          <a:stretch/>
        </p:blipFill>
        <p:spPr>
          <a:xfrm>
            <a:off x="-276101" y="3396200"/>
            <a:ext cx="4537124" cy="3768400"/>
          </a:xfrm>
          <a:prstGeom prst="rect">
            <a:avLst/>
          </a:prstGeom>
          <a:noFill/>
          <a:ln>
            <a:noFill/>
          </a:ln>
        </p:spPr>
      </p:pic>
      <p:sp>
        <p:nvSpPr>
          <p:cNvPr id="135" name="Google Shape;135;p6"/>
          <p:cNvSpPr txBox="1">
            <a:spLocks noGrp="1"/>
          </p:cNvSpPr>
          <p:nvPr>
            <p:ph type="title"/>
          </p:nvPr>
        </p:nvSpPr>
        <p:spPr>
          <a:xfrm>
            <a:off x="305650" y="351025"/>
            <a:ext cx="4431900" cy="701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1800"/>
              <a:buNone/>
            </a:pPr>
            <a:r>
              <a:rPr lang="en-US">
                <a:solidFill>
                  <a:schemeClr val="lt1"/>
                </a:solidFill>
              </a:rPr>
              <a:t>Why the FMVA?</a:t>
            </a:r>
            <a:endParaRPr>
              <a:solidFill>
                <a:schemeClr val="lt1"/>
              </a:solidFill>
            </a:endParaRPr>
          </a:p>
        </p:txBody>
      </p:sp>
      <p:pic>
        <p:nvPicPr>
          <p:cNvPr id="136" name="Google Shape;136;p6"/>
          <p:cNvPicPr preferRelativeResize="0"/>
          <p:nvPr/>
        </p:nvPicPr>
        <p:blipFill rotWithShape="1">
          <a:blip r:embed="rId4">
            <a:alphaModFix/>
          </a:blip>
          <a:srcRect/>
          <a:stretch/>
        </p:blipFill>
        <p:spPr>
          <a:xfrm>
            <a:off x="3443802" y="3012342"/>
            <a:ext cx="2202250" cy="1830458"/>
          </a:xfrm>
          <a:prstGeom prst="rect">
            <a:avLst/>
          </a:prstGeom>
          <a:noFill/>
          <a:ln>
            <a:noFill/>
          </a:ln>
        </p:spPr>
      </p:pic>
      <p:pic>
        <p:nvPicPr>
          <p:cNvPr id="137" name="Google Shape;137;p6"/>
          <p:cNvPicPr preferRelativeResize="0"/>
          <p:nvPr/>
        </p:nvPicPr>
        <p:blipFill rotWithShape="1">
          <a:blip r:embed="rId5">
            <a:alphaModFix/>
          </a:blip>
          <a:srcRect/>
          <a:stretch/>
        </p:blipFill>
        <p:spPr>
          <a:xfrm>
            <a:off x="6541775" y="3396200"/>
            <a:ext cx="4301649" cy="3203425"/>
          </a:xfrm>
          <a:prstGeom prst="rect">
            <a:avLst/>
          </a:prstGeom>
          <a:noFill/>
          <a:ln>
            <a:noFill/>
          </a:ln>
        </p:spPr>
      </p:pic>
      <p:sp>
        <p:nvSpPr>
          <p:cNvPr id="138" name="Google Shape;138;p6"/>
          <p:cNvSpPr txBox="1"/>
          <p:nvPr/>
        </p:nvSpPr>
        <p:spPr>
          <a:xfrm>
            <a:off x="4251354" y="908950"/>
            <a:ext cx="1053000" cy="723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b="0" i="0" u="none" strike="noStrike" cap="none">
                <a:solidFill>
                  <a:srgbClr val="C32828"/>
                </a:solidFill>
                <a:latin typeface="Open Sans ExtraBold"/>
                <a:ea typeface="Open Sans ExtraBold"/>
                <a:cs typeface="Open Sans ExtraBold"/>
                <a:sym typeface="Open Sans ExtraBold"/>
              </a:rPr>
              <a:t>37</a:t>
            </a:r>
            <a:endParaRPr sz="3500" b="0" i="0" u="none" strike="noStrike" cap="none">
              <a:solidFill>
                <a:srgbClr val="C32828"/>
              </a:solidFill>
              <a:latin typeface="Open Sans ExtraBold"/>
              <a:ea typeface="Open Sans ExtraBold"/>
              <a:cs typeface="Open Sans ExtraBold"/>
              <a:sym typeface="Open Sans ExtraBold"/>
            </a:endParaRPr>
          </a:p>
        </p:txBody>
      </p:sp>
      <p:sp>
        <p:nvSpPr>
          <p:cNvPr id="139" name="Google Shape;139;p6"/>
          <p:cNvSpPr txBox="1"/>
          <p:nvPr/>
        </p:nvSpPr>
        <p:spPr>
          <a:xfrm>
            <a:off x="6470569" y="908950"/>
            <a:ext cx="1736400" cy="723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b="0" i="0" u="none" strike="noStrike" cap="none">
                <a:solidFill>
                  <a:srgbClr val="C32828"/>
                </a:solidFill>
                <a:latin typeface="Open Sans ExtraBold"/>
                <a:ea typeface="Open Sans ExtraBold"/>
                <a:cs typeface="Open Sans ExtraBold"/>
                <a:sym typeface="Open Sans ExtraBold"/>
              </a:rPr>
              <a:t>190+</a:t>
            </a:r>
            <a:endParaRPr sz="3500" b="0" i="0" u="none" strike="noStrike" cap="none">
              <a:solidFill>
                <a:srgbClr val="C32828"/>
              </a:solidFill>
              <a:latin typeface="Open Sans ExtraBold"/>
              <a:ea typeface="Open Sans ExtraBold"/>
              <a:cs typeface="Open Sans ExtraBold"/>
              <a:sym typeface="Open Sans ExtraBold"/>
            </a:endParaRPr>
          </a:p>
        </p:txBody>
      </p:sp>
      <p:sp>
        <p:nvSpPr>
          <p:cNvPr id="140" name="Google Shape;140;p6"/>
          <p:cNvSpPr txBox="1"/>
          <p:nvPr/>
        </p:nvSpPr>
        <p:spPr>
          <a:xfrm>
            <a:off x="9032045" y="908950"/>
            <a:ext cx="2895000" cy="723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b="0" i="0" u="none" strike="noStrike" cap="none">
                <a:solidFill>
                  <a:srgbClr val="C32828"/>
                </a:solidFill>
                <a:latin typeface="Open Sans ExtraBold"/>
                <a:ea typeface="Open Sans ExtraBold"/>
                <a:cs typeface="Open Sans ExtraBold"/>
                <a:sym typeface="Open Sans ExtraBold"/>
              </a:rPr>
              <a:t>500,000+</a:t>
            </a:r>
            <a:endParaRPr sz="3500" b="0" i="0" u="none" strike="noStrike" cap="none">
              <a:solidFill>
                <a:srgbClr val="C32828"/>
              </a:solidFill>
              <a:latin typeface="Open Sans ExtraBold"/>
              <a:ea typeface="Open Sans ExtraBold"/>
              <a:cs typeface="Open Sans ExtraBold"/>
              <a:sym typeface="Open Sans ExtraBold"/>
            </a:endParaRPr>
          </a:p>
        </p:txBody>
      </p:sp>
      <p:sp>
        <p:nvSpPr>
          <p:cNvPr id="141" name="Google Shape;141;p6"/>
          <p:cNvSpPr txBox="1"/>
          <p:nvPr/>
        </p:nvSpPr>
        <p:spPr>
          <a:xfrm>
            <a:off x="3909650" y="1442425"/>
            <a:ext cx="1736400" cy="569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US" sz="2500" b="0" i="0" u="none" strike="noStrike" cap="none">
                <a:solidFill>
                  <a:srgbClr val="000000"/>
                </a:solidFill>
                <a:latin typeface="Open Sans SemiBold"/>
                <a:ea typeface="Open Sans SemiBold"/>
                <a:cs typeface="Open Sans SemiBold"/>
                <a:sym typeface="Open Sans SemiBold"/>
              </a:rPr>
              <a:t>courses</a:t>
            </a:r>
            <a:endParaRPr sz="2500" b="0" i="0" u="none" strike="noStrike" cap="none">
              <a:solidFill>
                <a:srgbClr val="000000"/>
              </a:solidFill>
              <a:latin typeface="Open Sans SemiBold"/>
              <a:ea typeface="Open Sans SemiBold"/>
              <a:cs typeface="Open Sans SemiBold"/>
              <a:sym typeface="Open Sans SemiBold"/>
            </a:endParaRPr>
          </a:p>
        </p:txBody>
      </p:sp>
      <p:sp>
        <p:nvSpPr>
          <p:cNvPr id="142" name="Google Shape;142;p6"/>
          <p:cNvSpPr txBox="1"/>
          <p:nvPr/>
        </p:nvSpPr>
        <p:spPr>
          <a:xfrm>
            <a:off x="6172342" y="1442425"/>
            <a:ext cx="2333400" cy="954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US" sz="2500" b="0" i="0" u="none" strike="noStrike" cap="none">
                <a:solidFill>
                  <a:srgbClr val="000000"/>
                </a:solidFill>
                <a:latin typeface="Open Sans SemiBold"/>
                <a:ea typeface="Open Sans SemiBold"/>
                <a:cs typeface="Open Sans SemiBold"/>
                <a:sym typeface="Open Sans SemiBold"/>
              </a:rPr>
              <a:t>interactive exercises</a:t>
            </a:r>
            <a:endParaRPr sz="2500" b="0" i="0" u="none" strike="noStrike" cap="none">
              <a:solidFill>
                <a:srgbClr val="000000"/>
              </a:solidFill>
              <a:latin typeface="Open Sans SemiBold"/>
              <a:ea typeface="Open Sans SemiBold"/>
              <a:cs typeface="Open Sans SemiBold"/>
              <a:sym typeface="Open Sans SemiBold"/>
            </a:endParaRPr>
          </a:p>
        </p:txBody>
      </p:sp>
      <p:sp>
        <p:nvSpPr>
          <p:cNvPr id="143" name="Google Shape;143;p6"/>
          <p:cNvSpPr txBox="1"/>
          <p:nvPr/>
        </p:nvSpPr>
        <p:spPr>
          <a:xfrm>
            <a:off x="9089649" y="1442425"/>
            <a:ext cx="2779800" cy="569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US" sz="2500" b="0" i="0" u="none" strike="noStrike" cap="none">
                <a:solidFill>
                  <a:srgbClr val="000000"/>
                </a:solidFill>
                <a:latin typeface="Open Sans SemiBold"/>
                <a:ea typeface="Open Sans SemiBold"/>
                <a:cs typeface="Open Sans SemiBold"/>
                <a:sym typeface="Open Sans SemiBold"/>
              </a:rPr>
              <a:t>5-star ratings</a:t>
            </a:r>
            <a:endParaRPr sz="2500" b="0" i="0" u="none" strike="noStrike" cap="none">
              <a:solidFill>
                <a:srgbClr val="000000"/>
              </a:solidFill>
              <a:latin typeface="Open Sans SemiBold"/>
              <a:ea typeface="Open Sans SemiBold"/>
              <a:cs typeface="Open Sans SemiBold"/>
              <a:sym typeface="Open Sans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16651ba829a_0_10"/>
          <p:cNvSpPr/>
          <p:nvPr/>
        </p:nvSpPr>
        <p:spPr>
          <a:xfrm>
            <a:off x="6371950" y="0"/>
            <a:ext cx="5841900" cy="6858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g16651ba829a_0_10"/>
          <p:cNvSpPr txBox="1">
            <a:spLocks noGrp="1"/>
          </p:cNvSpPr>
          <p:nvPr>
            <p:ph type="title"/>
          </p:nvPr>
        </p:nvSpPr>
        <p:spPr>
          <a:xfrm>
            <a:off x="305650" y="351025"/>
            <a:ext cx="6066300" cy="701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1800"/>
              <a:buNone/>
            </a:pPr>
            <a:r>
              <a:rPr lang="en-US"/>
              <a:t>Financial Modeling Guidelines</a:t>
            </a:r>
            <a:endParaRPr/>
          </a:p>
        </p:txBody>
      </p:sp>
      <p:pic>
        <p:nvPicPr>
          <p:cNvPr id="150" name="Google Shape;150;g16651ba829a_0_10"/>
          <p:cNvPicPr preferRelativeResize="0"/>
          <p:nvPr/>
        </p:nvPicPr>
        <p:blipFill rotWithShape="1">
          <a:blip r:embed="rId3">
            <a:alphaModFix/>
          </a:blip>
          <a:srcRect/>
          <a:stretch/>
        </p:blipFill>
        <p:spPr>
          <a:xfrm>
            <a:off x="507425" y="2368788"/>
            <a:ext cx="2853777" cy="3741411"/>
          </a:xfrm>
          <a:prstGeom prst="rect">
            <a:avLst/>
          </a:prstGeom>
          <a:noFill/>
          <a:ln>
            <a:noFill/>
          </a:ln>
          <a:effectLst>
            <a:outerShdw blurRad="214313" dist="19050" dir="5400000" algn="bl" rotWithShape="0">
              <a:srgbClr val="000000">
                <a:alpha val="31372"/>
              </a:srgbClr>
            </a:outerShdw>
          </a:effectLst>
        </p:spPr>
      </p:pic>
      <p:pic>
        <p:nvPicPr>
          <p:cNvPr id="151" name="Google Shape;151;g16651ba829a_0_10"/>
          <p:cNvPicPr preferRelativeResize="0"/>
          <p:nvPr/>
        </p:nvPicPr>
        <p:blipFill rotWithShape="1">
          <a:blip r:embed="rId4">
            <a:alphaModFix/>
          </a:blip>
          <a:srcRect/>
          <a:stretch/>
        </p:blipFill>
        <p:spPr>
          <a:xfrm>
            <a:off x="1932520" y="1219904"/>
            <a:ext cx="3788780" cy="4566608"/>
          </a:xfrm>
          <a:prstGeom prst="rect">
            <a:avLst/>
          </a:prstGeom>
          <a:noFill/>
          <a:ln>
            <a:noFill/>
          </a:ln>
          <a:effectLst>
            <a:outerShdw blurRad="214313" dist="19050" dir="5400000" algn="bl" rotWithShape="0">
              <a:srgbClr val="000000">
                <a:alpha val="31372"/>
              </a:srgbClr>
            </a:outerShdw>
          </a:effectLst>
        </p:spPr>
      </p:pic>
      <p:pic>
        <p:nvPicPr>
          <p:cNvPr id="152" name="Google Shape;152;g16651ba829a_0_10"/>
          <p:cNvPicPr preferRelativeResize="0"/>
          <p:nvPr/>
        </p:nvPicPr>
        <p:blipFill rotWithShape="1">
          <a:blip r:embed="rId5">
            <a:alphaModFix/>
          </a:blip>
          <a:srcRect/>
          <a:stretch/>
        </p:blipFill>
        <p:spPr>
          <a:xfrm>
            <a:off x="6634950" y="1100663"/>
            <a:ext cx="5448824" cy="4289657"/>
          </a:xfrm>
          <a:prstGeom prst="rect">
            <a:avLst/>
          </a:prstGeom>
          <a:noFill/>
          <a:ln>
            <a:noFill/>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H_FLYSHEET_STYLE" val="1"/>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CFI PowerPoint Theme 2022Apr">
  <a:themeElements>
    <a:clrScheme name="CFI">
      <a:dk1>
        <a:srgbClr val="57595D"/>
      </a:dk1>
      <a:lt1>
        <a:srgbClr val="FFFFFF"/>
      </a:lt1>
      <a:dk2>
        <a:srgbClr val="3271D2"/>
      </a:dk2>
      <a:lt2>
        <a:srgbClr val="132E57"/>
      </a:lt2>
      <a:accent1>
        <a:srgbClr val="25A2AF"/>
      </a:accent1>
      <a:accent2>
        <a:srgbClr val="1F995B"/>
      </a:accent2>
      <a:accent3>
        <a:srgbClr val="ED942D"/>
      </a:accent3>
      <a:accent4>
        <a:srgbClr val="FA621C"/>
      </a:accent4>
      <a:accent5>
        <a:srgbClr val="B7276E"/>
      </a:accent5>
      <a:accent6>
        <a:srgbClr val="5A1973"/>
      </a:accent6>
      <a:hlink>
        <a:srgbClr val="3271D2"/>
      </a:hlink>
      <a:folHlink>
        <a:srgbClr val="3271D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TotalTime>
  <Words>757</Words>
  <Application>Microsoft Macintosh PowerPoint</Application>
  <PresentationFormat>Widescreen</PresentationFormat>
  <Paragraphs>86</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Open Sans Light</vt:lpstr>
      <vt:lpstr>Open Sans</vt:lpstr>
      <vt:lpstr>Calibri</vt:lpstr>
      <vt:lpstr>Arial</vt:lpstr>
      <vt:lpstr>Open Sans SemiBold</vt:lpstr>
      <vt:lpstr>Open Sans ExtraBold</vt:lpstr>
      <vt:lpstr>CFI PowerPoint Theme 2022Apr</vt:lpstr>
      <vt:lpstr>Drive Your Success with CFI: Financial Modeling and Valuation</vt:lpstr>
      <vt:lpstr>Agenda</vt:lpstr>
      <vt:lpstr>Introduction</vt:lpstr>
      <vt:lpstr>Why CFI?</vt:lpstr>
      <vt:lpstr>CFI Values</vt:lpstr>
      <vt:lpstr>Poll: Which of our values resonates the most with you?</vt:lpstr>
      <vt:lpstr>Overview of the FMVA</vt:lpstr>
      <vt:lpstr>Why the FMVA?</vt:lpstr>
      <vt:lpstr>Financial Modeling Guidelines</vt:lpstr>
      <vt:lpstr>Poll: Do you use a PC or a Mac computer?</vt:lpstr>
      <vt:lpstr>Learning Tip: Keyboard Shortcuts</vt:lpstr>
      <vt:lpstr>Learning Tip: Learning Management System (LMS)</vt:lpstr>
      <vt:lpstr>Poll: Which one of our LMS features do you like the best?</vt:lpstr>
      <vt:lpstr>Career Paths and Opportunities</vt:lpstr>
      <vt:lpstr>Poll: What do you hope to pursue with your FMVA?</vt:lpstr>
      <vt:lpstr>What’s Next?</vt:lpstr>
      <vt:lpstr>What’s Coming Soon to FMVA</vt:lpstr>
      <vt:lpstr>Additional Learning Content</vt:lpstr>
      <vt:lpstr>Q&amp;A</vt:lpstr>
      <vt:lpstr>Financial Modeling Guidelines Virtual Event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Drive Your Success with CFI: Financial Modeling and Valuation</dc:title>
  <dc:creator>Jessica Jiang</dc:creator>
  <cp:lastModifiedBy>April Wu</cp:lastModifiedBy>
  <cp:revision>8</cp:revision>
  <dcterms:created xsi:type="dcterms:W3CDTF">2022-10-05T16:13:29Z</dcterms:created>
  <dcterms:modified xsi:type="dcterms:W3CDTF">2022-10-19T16:01:39Z</dcterms:modified>
</cp:coreProperties>
</file>