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
      <p:font typeface="Open Sans ExtraBold" panose="020B0606030504020204" pitchFamily="34" charset="0"/>
      <p:bold r:id="rId31"/>
      <p:italic r:id="rId32"/>
      <p:boldItalic r:id="rId33"/>
    </p:embeddedFont>
    <p:embeddedFont>
      <p:font typeface="Open Sans Light" panose="020B0306030504020204" pitchFamily="34" charset="0"/>
      <p:regular r:id="rId34"/>
      <p:italic r:id="rId35"/>
    </p:embeddedFont>
    <p:embeddedFont>
      <p:font typeface="Open Sans Medium" pitchFamily="2" charset="0"/>
      <p:regular r:id="rId36"/>
      <p:bold r:id="rId37"/>
      <p:italic r:id="rId38"/>
      <p:boldItalic r:id="rId39"/>
    </p:embeddedFont>
    <p:embeddedFont>
      <p:font typeface="Open Sans SemiBold" panose="020B0606030504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iFdw1PwiEyTN7blmS4HTP3FgbFs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yle Peterdy" initials="" lastIdx="1" clrIdx="0"/>
  <p:cmAuthor id="1" name="Jessica Jiang"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1" autoAdjust="0"/>
    <p:restoredTop sz="81772" autoAdjust="0"/>
  </p:normalViewPr>
  <p:slideViewPr>
    <p:cSldViewPr snapToGrid="0">
      <p:cViewPr varScale="1">
        <p:scale>
          <a:sx n="130" d="100"/>
          <a:sy n="130" d="100"/>
        </p:scale>
        <p:origin x="1376" y="176"/>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b2f74ae8d6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1b2f74ae8d6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b2f74ae8d6_2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1b2f74ae8d6_2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b2f74ae8d6_2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1b2f74ae8d6_2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b2f74ae8d6_2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1b2f74ae8d6_2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b2f74ae8d6_2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g1b2f74ae8d6_2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b2f74ae8d6_2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1b2f74ae8d6_2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b2f74ae8d6_2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g1b2f74ae8d6_2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b2f74ae8d6_2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g1b2f74ae8d6_2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b2f74ae8d6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g1b2f74ae8d6_2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b2f74ae8d6_2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g1b2f74ae8d6_2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b2f74ae8d6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g1b2f74ae8d6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sz="1100" dirty="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b2f74ae8d6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1b2f74ae8d6_2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b2f74ae8d6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1b2f74ae8d6_2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b2f74ae8d6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1b2f74ae8d6_2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b2d29ffab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1b2d29ffab5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b2f74ae8d6_2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g1b2f74ae8d6_2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b2d29ffab5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1b2d29ffab5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b2f74ae8d6_2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1b2f74ae8d6_2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b2f74ae8d6_2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1b2f74ae8d6_2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b2f74ae8d6_2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g1b2f74ae8d6_2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pic>
        <p:nvPicPr>
          <p:cNvPr id="10" name="Google Shape;10;g1b2d29ffab5_0_4"/>
          <p:cNvPicPr preferRelativeResize="0"/>
          <p:nvPr/>
        </p:nvPicPr>
        <p:blipFill rotWithShape="1">
          <a:blip r:embed="rId2">
            <a:alphaModFix amt="60000"/>
          </a:blip>
          <a:srcRect t="11167" b="8781"/>
          <a:stretch/>
        </p:blipFill>
        <p:spPr>
          <a:xfrm>
            <a:off x="0" y="0"/>
            <a:ext cx="9144003" cy="5143500"/>
          </a:xfrm>
          <a:prstGeom prst="rect">
            <a:avLst/>
          </a:prstGeom>
          <a:noFill/>
          <a:ln>
            <a:noFill/>
          </a:ln>
        </p:spPr>
      </p:pic>
      <p:sp>
        <p:nvSpPr>
          <p:cNvPr id="11" name="Google Shape;11;g1b2d29ffab5_0_4"/>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2" name="Google Shape;12;g1b2d29ffab5_0_4"/>
          <p:cNvPicPr preferRelativeResize="0"/>
          <p:nvPr/>
        </p:nvPicPr>
        <p:blipFill>
          <a:blip r:embed="rId3">
            <a:alphaModFix/>
          </a:blip>
          <a:stretch>
            <a:fillRect/>
          </a:stretch>
        </p:blipFill>
        <p:spPr>
          <a:xfrm>
            <a:off x="8515351" y="4851284"/>
            <a:ext cx="628650" cy="29221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5"/>
        <p:cNvGrpSpPr/>
        <p:nvPr/>
      </p:nvGrpSpPr>
      <p:grpSpPr>
        <a:xfrm>
          <a:off x="0" y="0"/>
          <a:ext cx="0" cy="0"/>
          <a:chOff x="0" y="0"/>
          <a:chExt cx="0" cy="0"/>
        </a:xfrm>
      </p:grpSpPr>
      <p:sp>
        <p:nvSpPr>
          <p:cNvPr id="56" name="Google Shape;56;g1b2d29ffab5_0_5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7" name="Google Shape;57;g1b2d29ffab5_0_50"/>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8" name="Google Shape;58;g1b2d29ffab5_0_5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9" name="Google Shape;59;g1b2d29ffab5_0_5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0" name="Google Shape;60;g1b2d29ffab5_0_5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100"/>
            </a:lvl1pPr>
            <a:lvl2pPr marL="0" lvl="1" indent="0" algn="r">
              <a:spcBef>
                <a:spcPts val="0"/>
              </a:spcBef>
              <a:buNone/>
              <a:defRPr sz="1100"/>
            </a:lvl2pPr>
            <a:lvl3pPr marL="0" lvl="2" indent="0" algn="r">
              <a:spcBef>
                <a:spcPts val="0"/>
              </a:spcBef>
              <a:buNone/>
              <a:defRPr sz="1100"/>
            </a:lvl3pPr>
            <a:lvl4pPr marL="0" lvl="3" indent="0" algn="r">
              <a:spcBef>
                <a:spcPts val="0"/>
              </a:spcBef>
              <a:buNone/>
              <a:defRPr sz="1100"/>
            </a:lvl4pPr>
            <a:lvl5pPr marL="0" lvl="4" indent="0" algn="r">
              <a:spcBef>
                <a:spcPts val="0"/>
              </a:spcBef>
              <a:buNone/>
              <a:defRPr sz="1100"/>
            </a:lvl5pPr>
            <a:lvl6pPr marL="0" lvl="5" indent="0" algn="r">
              <a:spcBef>
                <a:spcPts val="0"/>
              </a:spcBef>
              <a:buNone/>
              <a:defRPr sz="1100"/>
            </a:lvl6pPr>
            <a:lvl7pPr marL="0" lvl="6" indent="0" algn="r">
              <a:spcBef>
                <a:spcPts val="0"/>
              </a:spcBef>
              <a:buNone/>
              <a:defRPr sz="1100"/>
            </a:lvl7pPr>
            <a:lvl8pPr marL="0" lvl="7" indent="0" algn="r">
              <a:spcBef>
                <a:spcPts val="0"/>
              </a:spcBef>
              <a:buNone/>
              <a:defRPr sz="1100"/>
            </a:lvl8pPr>
            <a:lvl9pPr marL="0" lvl="8" indent="0" algn="r">
              <a:spcBef>
                <a:spcPts val="0"/>
              </a:spcBef>
              <a:buNone/>
              <a:defRPr sz="11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
        <p:cNvGrpSpPr/>
        <p:nvPr/>
      </p:nvGrpSpPr>
      <p:grpSpPr>
        <a:xfrm>
          <a:off x="0" y="0"/>
          <a:ext cx="0" cy="0"/>
          <a:chOff x="0" y="0"/>
          <a:chExt cx="0" cy="0"/>
        </a:xfrm>
      </p:grpSpPr>
      <p:sp>
        <p:nvSpPr>
          <p:cNvPr id="62" name="Google Shape;62;g1b2d29ffab5_0_56"/>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 name="Google Shape;63;g1b2d29ffab5_0_56"/>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4" name="Google Shape;64;g1b2d29ffab5_0_5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5" name="Google Shape;65;g1b2d29ffab5_0_5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6" name="Google Shape;66;g1b2d29ffab5_0_5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100"/>
            </a:lvl1pPr>
            <a:lvl2pPr marL="0" lvl="1" indent="0" algn="r">
              <a:spcBef>
                <a:spcPts val="0"/>
              </a:spcBef>
              <a:buNone/>
              <a:defRPr sz="1100"/>
            </a:lvl2pPr>
            <a:lvl3pPr marL="0" lvl="2" indent="0" algn="r">
              <a:spcBef>
                <a:spcPts val="0"/>
              </a:spcBef>
              <a:buNone/>
              <a:defRPr sz="1100"/>
            </a:lvl3pPr>
            <a:lvl4pPr marL="0" lvl="3" indent="0" algn="r">
              <a:spcBef>
                <a:spcPts val="0"/>
              </a:spcBef>
              <a:buNone/>
              <a:defRPr sz="1100"/>
            </a:lvl4pPr>
            <a:lvl5pPr marL="0" lvl="4" indent="0" algn="r">
              <a:spcBef>
                <a:spcPts val="0"/>
              </a:spcBef>
              <a:buNone/>
              <a:defRPr sz="1100"/>
            </a:lvl5pPr>
            <a:lvl6pPr marL="0" lvl="5" indent="0" algn="r">
              <a:spcBef>
                <a:spcPts val="0"/>
              </a:spcBef>
              <a:buNone/>
              <a:defRPr sz="1100"/>
            </a:lvl6pPr>
            <a:lvl7pPr marL="0" lvl="6" indent="0" algn="r">
              <a:spcBef>
                <a:spcPts val="0"/>
              </a:spcBef>
              <a:buNone/>
              <a:defRPr sz="1100"/>
            </a:lvl7pPr>
            <a:lvl8pPr marL="0" lvl="7" indent="0" algn="r">
              <a:spcBef>
                <a:spcPts val="0"/>
              </a:spcBef>
              <a:buNone/>
              <a:defRPr sz="1100"/>
            </a:lvl8pPr>
            <a:lvl9pPr marL="0" lvl="8" indent="0" algn="r">
              <a:spcBef>
                <a:spcPts val="0"/>
              </a:spcBef>
              <a:buNone/>
              <a:defRPr sz="11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Objectives">
  <p:cSld name="1_Objectives">
    <p:bg>
      <p:bgPr>
        <a:gradFill>
          <a:gsLst>
            <a:gs pos="0">
              <a:schemeClr val="lt2"/>
            </a:gs>
            <a:gs pos="100000">
              <a:schemeClr val="lt2"/>
            </a:gs>
          </a:gsLst>
          <a:lin ang="3599321" scaled="0"/>
        </a:gradFill>
        <a:effectLst/>
      </p:bgPr>
    </p:bg>
    <p:spTree>
      <p:nvGrpSpPr>
        <p:cNvPr id="1" name="Shape 67"/>
        <p:cNvGrpSpPr/>
        <p:nvPr/>
      </p:nvGrpSpPr>
      <p:grpSpPr>
        <a:xfrm>
          <a:off x="0" y="0"/>
          <a:ext cx="0" cy="0"/>
          <a:chOff x="0" y="0"/>
          <a:chExt cx="0" cy="0"/>
        </a:xfrm>
      </p:grpSpPr>
      <p:sp>
        <p:nvSpPr>
          <p:cNvPr id="68" name="Google Shape;68;g1b2d29ffab5_0_62"/>
          <p:cNvSpPr txBox="1">
            <a:spLocks noGrp="1"/>
          </p:cNvSpPr>
          <p:nvPr>
            <p:ph type="title"/>
          </p:nvPr>
        </p:nvSpPr>
        <p:spPr>
          <a:xfrm>
            <a:off x="229238" y="263269"/>
            <a:ext cx="7961700" cy="526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1800"/>
              <a:buFont typeface="Open Sans"/>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9" name="Google Shape;69;g1b2d29ffab5_0_62"/>
          <p:cNvSpPr txBox="1"/>
          <p:nvPr/>
        </p:nvSpPr>
        <p:spPr>
          <a:xfrm>
            <a:off x="229239" y="4788699"/>
            <a:ext cx="2480100" cy="192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A5A5A5"/>
                </a:solidFill>
                <a:latin typeface="Open Sans"/>
                <a:ea typeface="Open Sans"/>
                <a:cs typeface="Open Sans"/>
                <a:sym typeface="Open Sans"/>
              </a:rPr>
              <a:t>Corporate Finance Institute®</a:t>
            </a:r>
            <a:endParaRPr sz="800" b="0" i="0" u="none" strike="noStrike" cap="none">
              <a:solidFill>
                <a:srgbClr val="A5A5A5"/>
              </a:solidFill>
              <a:latin typeface="Arial"/>
              <a:ea typeface="Arial"/>
              <a:cs typeface="Arial"/>
              <a:sym typeface="Arial"/>
            </a:endParaRPr>
          </a:p>
        </p:txBody>
      </p:sp>
      <p:pic>
        <p:nvPicPr>
          <p:cNvPr id="70" name="Google Shape;70;g1b2d29ffab5_0_62" descr="A black and white logo&#10;&#10;Description automatically generated with low confidence"/>
          <p:cNvPicPr preferRelativeResize="0"/>
          <p:nvPr/>
        </p:nvPicPr>
        <p:blipFill rotWithShape="1">
          <a:blip r:embed="rId2">
            <a:alphaModFix/>
          </a:blip>
          <a:srcRect/>
          <a:stretch/>
        </p:blipFill>
        <p:spPr>
          <a:xfrm>
            <a:off x="8287014" y="4785692"/>
            <a:ext cx="552269" cy="195237"/>
          </a:xfrm>
          <a:prstGeom prst="rect">
            <a:avLst/>
          </a:prstGeom>
          <a:noFill/>
          <a:ln>
            <a:noFill/>
          </a:ln>
        </p:spPr>
      </p:pic>
      <p:grpSp>
        <p:nvGrpSpPr>
          <p:cNvPr id="71" name="Google Shape;71;g1b2d29ffab5_0_62"/>
          <p:cNvGrpSpPr/>
          <p:nvPr/>
        </p:nvGrpSpPr>
        <p:grpSpPr>
          <a:xfrm>
            <a:off x="306450" y="672071"/>
            <a:ext cx="545506" cy="40560"/>
            <a:chOff x="408600" y="896094"/>
            <a:chExt cx="727341" cy="54080"/>
          </a:xfrm>
        </p:grpSpPr>
        <p:sp>
          <p:nvSpPr>
            <p:cNvPr id="72" name="Google Shape;72;g1b2d29ffab5_0_62"/>
            <p:cNvSpPr/>
            <p:nvPr/>
          </p:nvSpPr>
          <p:spPr>
            <a:xfrm>
              <a:off x="421332" y="897674"/>
              <a:ext cx="691500" cy="52500"/>
            </a:xfrm>
            <a:prstGeom prst="flowChartAlternateProcess">
              <a:avLst/>
            </a:prstGeom>
            <a:solidFill>
              <a:srgbClr val="255BA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73" name="Google Shape;73;g1b2d29ffab5_0_62"/>
            <p:cNvSpPr/>
            <p:nvPr/>
          </p:nvSpPr>
          <p:spPr>
            <a:xfrm>
              <a:off x="408600" y="896094"/>
              <a:ext cx="52500" cy="52500"/>
            </a:xfrm>
            <a:prstGeom prst="ellipse">
              <a:avLst/>
            </a:prstGeom>
            <a:solidFill>
              <a:srgbClr val="255BA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74" name="Google Shape;74;g1b2d29ffab5_0_62"/>
            <p:cNvSpPr/>
            <p:nvPr/>
          </p:nvSpPr>
          <p:spPr>
            <a:xfrm>
              <a:off x="1083441" y="896094"/>
              <a:ext cx="52500" cy="52500"/>
            </a:xfrm>
            <a:prstGeom prst="ellipse">
              <a:avLst/>
            </a:prstGeom>
            <a:solidFill>
              <a:srgbClr val="255BA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grpSp>
      <p:sp>
        <p:nvSpPr>
          <p:cNvPr id="75" name="Google Shape;75;g1b2d29ffab5_0_62"/>
          <p:cNvSpPr txBox="1">
            <a:spLocks noGrp="1"/>
          </p:cNvSpPr>
          <p:nvPr>
            <p:ph type="body" idx="1"/>
          </p:nvPr>
        </p:nvSpPr>
        <p:spPr>
          <a:xfrm>
            <a:off x="306450" y="861431"/>
            <a:ext cx="8532000" cy="3870300"/>
          </a:xfrm>
          <a:prstGeom prst="rect">
            <a:avLst/>
          </a:prstGeom>
          <a:noFill/>
          <a:ln>
            <a:noFill/>
          </a:ln>
        </p:spPr>
        <p:txBody>
          <a:bodyPr spcFirstLastPara="1" wrap="square" lIns="0" tIns="0" rIns="0" bIns="0" anchor="t" anchorCtr="0">
            <a:normAutofit/>
          </a:bodyPr>
          <a:lstStyle>
            <a:lvl1pPr marL="457200" marR="0" lvl="0" indent="-228600" algn="l" rtl="0">
              <a:lnSpc>
                <a:spcPct val="120000"/>
              </a:lnSpc>
              <a:spcBef>
                <a:spcPts val="0"/>
              </a:spcBef>
              <a:spcAft>
                <a:spcPts val="0"/>
              </a:spcAft>
              <a:buClr>
                <a:schemeClr val="dk1"/>
              </a:buClr>
              <a:buSzPts val="1200"/>
              <a:buFont typeface="Arial"/>
              <a:buNone/>
              <a:defRPr sz="1200" b="0" i="0" u="none" strike="noStrike" cap="none">
                <a:solidFill>
                  <a:schemeClr val="lt1"/>
                </a:solidFill>
                <a:latin typeface="Open Sans"/>
                <a:ea typeface="Open Sans"/>
                <a:cs typeface="Open Sans"/>
                <a:sym typeface="Open Sans"/>
              </a:defRPr>
            </a:lvl1pPr>
            <a:lvl2pPr marL="914400" marR="0" lvl="1" indent="-304800" algn="l" rtl="0">
              <a:lnSpc>
                <a:spcPct val="120000"/>
              </a:lnSpc>
              <a:spcBef>
                <a:spcPts val="80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2pPr>
            <a:lvl3pPr marL="1371600" marR="0" lvl="2" indent="-304800" algn="l" rtl="0">
              <a:lnSpc>
                <a:spcPct val="120000"/>
              </a:lnSpc>
              <a:spcBef>
                <a:spcPts val="800"/>
              </a:spcBef>
              <a:spcAft>
                <a:spcPts val="0"/>
              </a:spcAft>
              <a:buClr>
                <a:schemeClr val="dk1"/>
              </a:buClr>
              <a:buSzPts val="1200"/>
              <a:buFont typeface="Open Sans Light"/>
              <a:buChar char="–"/>
              <a:defRPr sz="1200" b="0" i="0" u="none" strike="noStrike" cap="none">
                <a:solidFill>
                  <a:schemeClr val="dk1"/>
                </a:solidFill>
                <a:latin typeface="Open Sans"/>
                <a:ea typeface="Open Sans"/>
                <a:cs typeface="Open Sans"/>
                <a:sym typeface="Open Sans"/>
              </a:defRPr>
            </a:lvl3pPr>
            <a:lvl4pPr marL="1828800" marR="0" lvl="3" indent="-304800" algn="l" rtl="0">
              <a:lnSpc>
                <a:spcPct val="120000"/>
              </a:lnSpc>
              <a:spcBef>
                <a:spcPts val="80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120000"/>
              </a:lnSpc>
              <a:spcBef>
                <a:spcPts val="80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04800" algn="l" rtl="0">
              <a:lnSpc>
                <a:spcPct val="120000"/>
              </a:lnSpc>
              <a:spcBef>
                <a:spcPts val="8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20000"/>
              </a:lnSpc>
              <a:spcBef>
                <a:spcPts val="8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20000"/>
              </a:lnSpc>
              <a:spcBef>
                <a:spcPts val="8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20000"/>
              </a:lnSpc>
              <a:spcBef>
                <a:spcPts val="8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6"/>
        <p:cNvGrpSpPr/>
        <p:nvPr/>
      </p:nvGrpSpPr>
      <p:grpSpPr>
        <a:xfrm>
          <a:off x="0" y="0"/>
          <a:ext cx="0" cy="0"/>
          <a:chOff x="0" y="0"/>
          <a:chExt cx="0" cy="0"/>
        </a:xfrm>
      </p:grpSpPr>
      <p:sp>
        <p:nvSpPr>
          <p:cNvPr id="77" name="Google Shape;77;g1b2d29ffab5_0_7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8" name="Google Shape;78;g1b2d29ffab5_0_7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79" name="Google Shape;79;g1b2d29ffab5_0_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80"/>
        <p:cNvGrpSpPr/>
        <p:nvPr/>
      </p:nvGrpSpPr>
      <p:grpSpPr>
        <a:xfrm>
          <a:off x="0" y="0"/>
          <a:ext cx="0" cy="0"/>
          <a:chOff x="0" y="0"/>
          <a:chExt cx="0" cy="0"/>
        </a:xfrm>
      </p:grpSpPr>
      <p:sp>
        <p:nvSpPr>
          <p:cNvPr id="81" name="Google Shape;81;g1b2d29ffab5_0_7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82" name="Google Shape;82;g1b2d29ffab5_0_7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g1b2d29ffab5_0_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 name="Google Shape;15;g1b2d29ffab5_0_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
        <p:cNvGrpSpPr/>
        <p:nvPr/>
      </p:nvGrpSpPr>
      <p:grpSpPr>
        <a:xfrm>
          <a:off x="0" y="0"/>
          <a:ext cx="0" cy="0"/>
          <a:chOff x="0" y="0"/>
          <a:chExt cx="0" cy="0"/>
        </a:xfrm>
      </p:grpSpPr>
      <p:sp>
        <p:nvSpPr>
          <p:cNvPr id="17" name="Google Shape;17;g1b2d29ffab5_0_1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g1b2d29ffab5_0_13"/>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 name="Google Shape;20;g1b2d29ffab5_0_13"/>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g1b2d29ffab5_0_1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 name="Google Shape;23;g1b2d29ffab5_0_16"/>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4" name="Google Shape;24;g1b2d29ffab5_0_16"/>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 name="Google Shape;25;g1b2d29ffab5_0_1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6" name="Google Shape;26;g1b2d29ffab5_0_16"/>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 name="Google Shape;27;g1b2d29ffab5_0_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28" name="Google Shape;28;g1b2d29ffab5_0_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29" name="Google Shape;29;g1b2d29ffab5_0_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100"/>
            </a:lvl1pPr>
            <a:lvl2pPr marL="0" lvl="1" indent="0" algn="r">
              <a:spcBef>
                <a:spcPts val="0"/>
              </a:spcBef>
              <a:buNone/>
              <a:defRPr sz="1100"/>
            </a:lvl2pPr>
            <a:lvl3pPr marL="0" lvl="2" indent="0" algn="r">
              <a:spcBef>
                <a:spcPts val="0"/>
              </a:spcBef>
              <a:buNone/>
              <a:defRPr sz="1100"/>
            </a:lvl3pPr>
            <a:lvl4pPr marL="0" lvl="3" indent="0" algn="r">
              <a:spcBef>
                <a:spcPts val="0"/>
              </a:spcBef>
              <a:buNone/>
              <a:defRPr sz="1100"/>
            </a:lvl4pPr>
            <a:lvl5pPr marL="0" lvl="4" indent="0" algn="r">
              <a:spcBef>
                <a:spcPts val="0"/>
              </a:spcBef>
              <a:buNone/>
              <a:defRPr sz="1100"/>
            </a:lvl5pPr>
            <a:lvl6pPr marL="0" lvl="5" indent="0" algn="r">
              <a:spcBef>
                <a:spcPts val="0"/>
              </a:spcBef>
              <a:buNone/>
              <a:defRPr sz="1100"/>
            </a:lvl6pPr>
            <a:lvl7pPr marL="0" lvl="6" indent="0" algn="r">
              <a:spcBef>
                <a:spcPts val="0"/>
              </a:spcBef>
              <a:buNone/>
              <a:defRPr sz="1100"/>
            </a:lvl7pPr>
            <a:lvl8pPr marL="0" lvl="7" indent="0" algn="r">
              <a:spcBef>
                <a:spcPts val="0"/>
              </a:spcBef>
              <a:buNone/>
              <a:defRPr sz="1100"/>
            </a:lvl8pPr>
            <a:lvl9pPr marL="0" lvl="8" indent="0" algn="r">
              <a:spcBef>
                <a:spcPts val="0"/>
              </a:spcBef>
              <a:buNone/>
              <a:defRPr sz="11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g1b2d29ffab5_0_2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2" name="Google Shape;32;g1b2d29ffab5_0_2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 name="Google Shape;33;g1b2d29ffab5_0_2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 name="Google Shape;34;g1b2d29ffab5_0_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35" name="Google Shape;35;g1b2d29ffab5_0_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36" name="Google Shape;36;g1b2d29ffab5_0_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100"/>
            </a:lvl1pPr>
            <a:lvl2pPr marL="0" lvl="1" indent="0" algn="r">
              <a:spcBef>
                <a:spcPts val="0"/>
              </a:spcBef>
              <a:buNone/>
              <a:defRPr sz="1100"/>
            </a:lvl2pPr>
            <a:lvl3pPr marL="0" lvl="2" indent="0" algn="r">
              <a:spcBef>
                <a:spcPts val="0"/>
              </a:spcBef>
              <a:buNone/>
              <a:defRPr sz="1100"/>
            </a:lvl3pPr>
            <a:lvl4pPr marL="0" lvl="3" indent="0" algn="r">
              <a:spcBef>
                <a:spcPts val="0"/>
              </a:spcBef>
              <a:buNone/>
              <a:defRPr sz="1100"/>
            </a:lvl4pPr>
            <a:lvl5pPr marL="0" lvl="4" indent="0" algn="r">
              <a:spcBef>
                <a:spcPts val="0"/>
              </a:spcBef>
              <a:buNone/>
              <a:defRPr sz="1100"/>
            </a:lvl5pPr>
            <a:lvl6pPr marL="0" lvl="5" indent="0" algn="r">
              <a:spcBef>
                <a:spcPts val="0"/>
              </a:spcBef>
              <a:buNone/>
              <a:defRPr sz="1100"/>
            </a:lvl6pPr>
            <a:lvl7pPr marL="0" lvl="6" indent="0" algn="r">
              <a:spcBef>
                <a:spcPts val="0"/>
              </a:spcBef>
              <a:buNone/>
              <a:defRPr sz="1100"/>
            </a:lvl7pPr>
            <a:lvl8pPr marL="0" lvl="7" indent="0" algn="r">
              <a:spcBef>
                <a:spcPts val="0"/>
              </a:spcBef>
              <a:buNone/>
              <a:defRPr sz="1100"/>
            </a:lvl8pPr>
            <a:lvl9pPr marL="0" lvl="8" indent="0" algn="r">
              <a:spcBef>
                <a:spcPts val="0"/>
              </a:spcBef>
              <a:buNone/>
              <a:defRPr sz="11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
        <p:nvSpPr>
          <p:cNvPr id="38" name="Google Shape;38;g1b2d29ffab5_0_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39" name="Google Shape;39;g1b2d29ffab5_0_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40" name="Google Shape;40;g1b2d29ffab5_0_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100"/>
            </a:lvl1pPr>
            <a:lvl2pPr marL="0" lvl="1" indent="0" algn="r">
              <a:spcBef>
                <a:spcPts val="0"/>
              </a:spcBef>
              <a:buNone/>
              <a:defRPr sz="1100"/>
            </a:lvl2pPr>
            <a:lvl3pPr marL="0" lvl="2" indent="0" algn="r">
              <a:spcBef>
                <a:spcPts val="0"/>
              </a:spcBef>
              <a:buNone/>
              <a:defRPr sz="1100"/>
            </a:lvl3pPr>
            <a:lvl4pPr marL="0" lvl="3" indent="0" algn="r">
              <a:spcBef>
                <a:spcPts val="0"/>
              </a:spcBef>
              <a:buNone/>
              <a:defRPr sz="1100"/>
            </a:lvl4pPr>
            <a:lvl5pPr marL="0" lvl="4" indent="0" algn="r">
              <a:spcBef>
                <a:spcPts val="0"/>
              </a:spcBef>
              <a:buNone/>
              <a:defRPr sz="1100"/>
            </a:lvl5pPr>
            <a:lvl6pPr marL="0" lvl="5" indent="0" algn="r">
              <a:spcBef>
                <a:spcPts val="0"/>
              </a:spcBef>
              <a:buNone/>
              <a:defRPr sz="1100"/>
            </a:lvl6pPr>
            <a:lvl7pPr marL="0" lvl="6" indent="0" algn="r">
              <a:spcBef>
                <a:spcPts val="0"/>
              </a:spcBef>
              <a:buNone/>
              <a:defRPr sz="1100"/>
            </a:lvl7pPr>
            <a:lvl8pPr marL="0" lvl="7" indent="0" algn="r">
              <a:spcBef>
                <a:spcPts val="0"/>
              </a:spcBef>
              <a:buNone/>
              <a:defRPr sz="1100"/>
            </a:lvl8pPr>
            <a:lvl9pPr marL="0" lvl="8" indent="0" algn="r">
              <a:spcBef>
                <a:spcPts val="0"/>
              </a:spcBef>
              <a:buNone/>
              <a:defRPr sz="11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1"/>
        <p:cNvGrpSpPr/>
        <p:nvPr/>
      </p:nvGrpSpPr>
      <p:grpSpPr>
        <a:xfrm>
          <a:off x="0" y="0"/>
          <a:ext cx="0" cy="0"/>
          <a:chOff x="0" y="0"/>
          <a:chExt cx="0" cy="0"/>
        </a:xfrm>
      </p:grpSpPr>
      <p:sp>
        <p:nvSpPr>
          <p:cNvPr id="42" name="Google Shape;42;g1b2d29ffab5_0_36"/>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3" name="Google Shape;43;g1b2d29ffab5_0_36"/>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44" name="Google Shape;44;g1b2d29ffab5_0_36"/>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45" name="Google Shape;45;g1b2d29ffab5_0_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46" name="Google Shape;46;g1b2d29ffab5_0_3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47" name="Google Shape;47;g1b2d29ffab5_0_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100"/>
            </a:lvl1pPr>
            <a:lvl2pPr marL="0" lvl="1" indent="0" algn="r">
              <a:spcBef>
                <a:spcPts val="0"/>
              </a:spcBef>
              <a:buNone/>
              <a:defRPr sz="1100"/>
            </a:lvl2pPr>
            <a:lvl3pPr marL="0" lvl="2" indent="0" algn="r">
              <a:spcBef>
                <a:spcPts val="0"/>
              </a:spcBef>
              <a:buNone/>
              <a:defRPr sz="1100"/>
            </a:lvl3pPr>
            <a:lvl4pPr marL="0" lvl="3" indent="0" algn="r">
              <a:spcBef>
                <a:spcPts val="0"/>
              </a:spcBef>
              <a:buNone/>
              <a:defRPr sz="1100"/>
            </a:lvl4pPr>
            <a:lvl5pPr marL="0" lvl="4" indent="0" algn="r">
              <a:spcBef>
                <a:spcPts val="0"/>
              </a:spcBef>
              <a:buNone/>
              <a:defRPr sz="1100"/>
            </a:lvl5pPr>
            <a:lvl6pPr marL="0" lvl="5" indent="0" algn="r">
              <a:spcBef>
                <a:spcPts val="0"/>
              </a:spcBef>
              <a:buNone/>
              <a:defRPr sz="1100"/>
            </a:lvl6pPr>
            <a:lvl7pPr marL="0" lvl="6" indent="0" algn="r">
              <a:spcBef>
                <a:spcPts val="0"/>
              </a:spcBef>
              <a:buNone/>
              <a:defRPr sz="1100"/>
            </a:lvl7pPr>
            <a:lvl8pPr marL="0" lvl="7" indent="0" algn="r">
              <a:spcBef>
                <a:spcPts val="0"/>
              </a:spcBef>
              <a:buNone/>
              <a:defRPr sz="1100"/>
            </a:lvl8pPr>
            <a:lvl9pPr marL="0" lvl="8" indent="0" algn="r">
              <a:spcBef>
                <a:spcPts val="0"/>
              </a:spcBef>
              <a:buNone/>
              <a:defRPr sz="11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8"/>
        <p:cNvGrpSpPr/>
        <p:nvPr/>
      </p:nvGrpSpPr>
      <p:grpSpPr>
        <a:xfrm>
          <a:off x="0" y="0"/>
          <a:ext cx="0" cy="0"/>
          <a:chOff x="0" y="0"/>
          <a:chExt cx="0" cy="0"/>
        </a:xfrm>
      </p:grpSpPr>
      <p:sp>
        <p:nvSpPr>
          <p:cNvPr id="49" name="Google Shape;49;g1b2d29ffab5_0_43"/>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0" name="Google Shape;50;g1b2d29ffab5_0_43"/>
          <p:cNvSpPr>
            <a:spLocks noGrp="1"/>
          </p:cNvSpPr>
          <p:nvPr>
            <p:ph type="pic" idx="2"/>
          </p:nvPr>
        </p:nvSpPr>
        <p:spPr>
          <a:xfrm>
            <a:off x="3887391" y="740569"/>
            <a:ext cx="4629300" cy="3655200"/>
          </a:xfrm>
          <a:prstGeom prst="rect">
            <a:avLst/>
          </a:prstGeom>
          <a:noFill/>
          <a:ln>
            <a:noFill/>
          </a:ln>
        </p:spPr>
      </p:sp>
      <p:sp>
        <p:nvSpPr>
          <p:cNvPr id="51" name="Google Shape;51;g1b2d29ffab5_0_43"/>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2" name="Google Shape;52;g1b2d29ffab5_0_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3" name="Google Shape;53;g1b2d29ffab5_0_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4" name="Google Shape;54;g1b2d29ffab5_0_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100"/>
            </a:lvl1pPr>
            <a:lvl2pPr marL="0" lvl="1" indent="0" algn="r">
              <a:spcBef>
                <a:spcPts val="0"/>
              </a:spcBef>
              <a:buNone/>
              <a:defRPr sz="1100"/>
            </a:lvl2pPr>
            <a:lvl3pPr marL="0" lvl="2" indent="0" algn="r">
              <a:spcBef>
                <a:spcPts val="0"/>
              </a:spcBef>
              <a:buNone/>
              <a:defRPr sz="1100"/>
            </a:lvl3pPr>
            <a:lvl4pPr marL="0" lvl="3" indent="0" algn="r">
              <a:spcBef>
                <a:spcPts val="0"/>
              </a:spcBef>
              <a:buNone/>
              <a:defRPr sz="1100"/>
            </a:lvl4pPr>
            <a:lvl5pPr marL="0" lvl="4" indent="0" algn="r">
              <a:spcBef>
                <a:spcPts val="0"/>
              </a:spcBef>
              <a:buNone/>
              <a:defRPr sz="1100"/>
            </a:lvl5pPr>
            <a:lvl6pPr marL="0" lvl="5" indent="0" algn="r">
              <a:spcBef>
                <a:spcPts val="0"/>
              </a:spcBef>
              <a:buNone/>
              <a:defRPr sz="1100"/>
            </a:lvl6pPr>
            <a:lvl7pPr marL="0" lvl="6" indent="0" algn="r">
              <a:spcBef>
                <a:spcPts val="0"/>
              </a:spcBef>
              <a:buNone/>
              <a:defRPr sz="1100"/>
            </a:lvl7pPr>
            <a:lvl8pPr marL="0" lvl="7" indent="0" algn="r">
              <a:spcBef>
                <a:spcPts val="0"/>
              </a:spcBef>
              <a:buNone/>
              <a:defRPr sz="1100"/>
            </a:lvl8pPr>
            <a:lvl9pPr marL="0" lvl="8" indent="0" algn="r">
              <a:spcBef>
                <a:spcPts val="0"/>
              </a:spcBef>
              <a:buNone/>
              <a:defRPr sz="11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g1b2d29ffab5_0_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2"/>
              </a:buClr>
              <a:buSzPts val="3300"/>
              <a:buFont typeface="Open Sans"/>
              <a:buNone/>
              <a:defRPr sz="3300" b="1" i="0" u="none" strike="noStrike" cap="none">
                <a:solidFill>
                  <a:schemeClr val="dk2"/>
                </a:solidFill>
                <a:latin typeface="Open Sans"/>
                <a:ea typeface="Open Sans"/>
                <a:cs typeface="Open Sans"/>
                <a:sym typeface="Open Sans"/>
              </a:defRPr>
            </a:lvl1pPr>
            <a:lvl2pPr lvl="1">
              <a:spcBef>
                <a:spcPts val="0"/>
              </a:spcBef>
              <a:spcAft>
                <a:spcPts val="0"/>
              </a:spcAft>
              <a:buSzPts val="1100"/>
              <a:buFont typeface="Open Sans"/>
              <a:buNone/>
              <a:defRPr sz="1400">
                <a:latin typeface="Open Sans"/>
                <a:ea typeface="Open Sans"/>
                <a:cs typeface="Open Sans"/>
                <a:sym typeface="Open Sans"/>
              </a:defRPr>
            </a:lvl2pPr>
            <a:lvl3pPr lvl="2">
              <a:spcBef>
                <a:spcPts val="0"/>
              </a:spcBef>
              <a:spcAft>
                <a:spcPts val="0"/>
              </a:spcAft>
              <a:buSzPts val="1100"/>
              <a:buFont typeface="Open Sans"/>
              <a:buNone/>
              <a:defRPr sz="1400">
                <a:latin typeface="Open Sans"/>
                <a:ea typeface="Open Sans"/>
                <a:cs typeface="Open Sans"/>
                <a:sym typeface="Open Sans"/>
              </a:defRPr>
            </a:lvl3pPr>
            <a:lvl4pPr lvl="3">
              <a:spcBef>
                <a:spcPts val="0"/>
              </a:spcBef>
              <a:spcAft>
                <a:spcPts val="0"/>
              </a:spcAft>
              <a:buSzPts val="1100"/>
              <a:buFont typeface="Open Sans"/>
              <a:buNone/>
              <a:defRPr sz="1400">
                <a:latin typeface="Open Sans"/>
                <a:ea typeface="Open Sans"/>
                <a:cs typeface="Open Sans"/>
                <a:sym typeface="Open Sans"/>
              </a:defRPr>
            </a:lvl4pPr>
            <a:lvl5pPr lvl="4">
              <a:spcBef>
                <a:spcPts val="0"/>
              </a:spcBef>
              <a:spcAft>
                <a:spcPts val="0"/>
              </a:spcAft>
              <a:buSzPts val="1100"/>
              <a:buFont typeface="Open Sans"/>
              <a:buNone/>
              <a:defRPr sz="1400">
                <a:latin typeface="Open Sans"/>
                <a:ea typeface="Open Sans"/>
                <a:cs typeface="Open Sans"/>
                <a:sym typeface="Open Sans"/>
              </a:defRPr>
            </a:lvl5pPr>
            <a:lvl6pPr lvl="5">
              <a:spcBef>
                <a:spcPts val="0"/>
              </a:spcBef>
              <a:spcAft>
                <a:spcPts val="0"/>
              </a:spcAft>
              <a:buSzPts val="1100"/>
              <a:buFont typeface="Open Sans"/>
              <a:buNone/>
              <a:defRPr sz="1400">
                <a:latin typeface="Open Sans"/>
                <a:ea typeface="Open Sans"/>
                <a:cs typeface="Open Sans"/>
                <a:sym typeface="Open Sans"/>
              </a:defRPr>
            </a:lvl6pPr>
            <a:lvl7pPr lvl="6">
              <a:spcBef>
                <a:spcPts val="0"/>
              </a:spcBef>
              <a:spcAft>
                <a:spcPts val="0"/>
              </a:spcAft>
              <a:buSzPts val="1100"/>
              <a:buFont typeface="Open Sans"/>
              <a:buNone/>
              <a:defRPr sz="1400">
                <a:latin typeface="Open Sans"/>
                <a:ea typeface="Open Sans"/>
                <a:cs typeface="Open Sans"/>
                <a:sym typeface="Open Sans"/>
              </a:defRPr>
            </a:lvl7pPr>
            <a:lvl8pPr lvl="7">
              <a:spcBef>
                <a:spcPts val="0"/>
              </a:spcBef>
              <a:spcAft>
                <a:spcPts val="0"/>
              </a:spcAft>
              <a:buSzPts val="1100"/>
              <a:buFont typeface="Open Sans"/>
              <a:buNone/>
              <a:defRPr sz="1400">
                <a:latin typeface="Open Sans"/>
                <a:ea typeface="Open Sans"/>
                <a:cs typeface="Open Sans"/>
                <a:sym typeface="Open Sans"/>
              </a:defRPr>
            </a:lvl8pPr>
            <a:lvl9pPr lvl="8">
              <a:spcBef>
                <a:spcPts val="0"/>
              </a:spcBef>
              <a:spcAft>
                <a:spcPts val="0"/>
              </a:spcAft>
              <a:buSzPts val="1100"/>
              <a:buFont typeface="Open Sans"/>
              <a:buNone/>
              <a:defRPr sz="1400">
                <a:latin typeface="Open Sans"/>
                <a:ea typeface="Open Sans"/>
                <a:cs typeface="Open Sans"/>
                <a:sym typeface="Open Sans"/>
              </a:defRPr>
            </a:lvl9pPr>
          </a:lstStyle>
          <a:p>
            <a:endParaRPr/>
          </a:p>
        </p:txBody>
      </p:sp>
      <p:sp>
        <p:nvSpPr>
          <p:cNvPr id="7" name="Google Shape;7;g1b2d29ffab5_0_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Open Sans"/>
              <a:buChar char="•"/>
              <a:defRPr sz="2100" i="0" u="none" strike="noStrike" cap="none">
                <a:solidFill>
                  <a:schemeClr val="dk1"/>
                </a:solidFill>
                <a:latin typeface="Open Sans"/>
                <a:ea typeface="Open Sans"/>
                <a:cs typeface="Open Sans"/>
                <a:sym typeface="Open Sans"/>
              </a:defRPr>
            </a:lvl1pPr>
            <a:lvl2pPr marL="914400" marR="0" lvl="1" indent="-342900" algn="l" rtl="0">
              <a:lnSpc>
                <a:spcPct val="90000"/>
              </a:lnSpc>
              <a:spcBef>
                <a:spcPts val="40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2pPr>
            <a:lvl3pPr marL="1371600" marR="0" lvl="2" indent="-323850" algn="l" rtl="0">
              <a:lnSpc>
                <a:spcPct val="90000"/>
              </a:lnSpc>
              <a:spcBef>
                <a:spcPts val="400"/>
              </a:spcBef>
              <a:spcAft>
                <a:spcPts val="0"/>
              </a:spcAft>
              <a:buClr>
                <a:schemeClr val="dk1"/>
              </a:buClr>
              <a:buSzPts val="1500"/>
              <a:buFont typeface="Open Sans"/>
              <a:buChar char="•"/>
              <a:defRPr sz="1500" i="0" u="none" strike="noStrike" cap="none">
                <a:solidFill>
                  <a:schemeClr val="dk1"/>
                </a:solidFill>
                <a:latin typeface="Open Sans"/>
                <a:ea typeface="Open Sans"/>
                <a:cs typeface="Open Sans"/>
                <a:sym typeface="Open Sans"/>
              </a:defRPr>
            </a:lvl3pPr>
            <a:lvl4pPr marL="1828800" marR="0" lvl="3" indent="-317500" algn="l" rtl="0">
              <a:lnSpc>
                <a:spcPct val="90000"/>
              </a:lnSpc>
              <a:spcBef>
                <a:spcPts val="400"/>
              </a:spcBef>
              <a:spcAft>
                <a:spcPts val="0"/>
              </a:spcAft>
              <a:buClr>
                <a:schemeClr val="dk1"/>
              </a:buClr>
              <a:buSzPts val="1400"/>
              <a:buFont typeface="Open Sans"/>
              <a:buChar char="•"/>
              <a:defRPr sz="140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400"/>
              </a:spcBef>
              <a:spcAft>
                <a:spcPts val="0"/>
              </a:spcAft>
              <a:buClr>
                <a:schemeClr val="dk1"/>
              </a:buClr>
              <a:buSzPts val="1400"/>
              <a:buFont typeface="Open Sans"/>
              <a:buChar char="•"/>
              <a:defRPr sz="1400" i="0" u="none" strike="noStrike" cap="none">
                <a:solidFill>
                  <a:schemeClr val="dk1"/>
                </a:solidFill>
                <a:latin typeface="Open Sans"/>
                <a:ea typeface="Open Sans"/>
                <a:cs typeface="Open Sans"/>
                <a:sym typeface="Open Sans"/>
              </a:defRPr>
            </a:lvl5pPr>
            <a:lvl6pPr marL="2743200" marR="0" lvl="5" indent="-317500" algn="l" rtl="0">
              <a:lnSpc>
                <a:spcPct val="90000"/>
              </a:lnSpc>
              <a:spcBef>
                <a:spcPts val="400"/>
              </a:spcBef>
              <a:spcAft>
                <a:spcPts val="0"/>
              </a:spcAft>
              <a:buClr>
                <a:schemeClr val="dk1"/>
              </a:buClr>
              <a:buSzPts val="1400"/>
              <a:buFont typeface="Open Sans"/>
              <a:buChar char="•"/>
              <a:defRPr sz="1400" i="0" u="none" strike="noStrike" cap="none">
                <a:solidFill>
                  <a:schemeClr val="dk1"/>
                </a:solidFill>
                <a:latin typeface="Open Sans"/>
                <a:ea typeface="Open Sans"/>
                <a:cs typeface="Open Sans"/>
                <a:sym typeface="Open Sans"/>
              </a:defRPr>
            </a:lvl6pPr>
            <a:lvl7pPr marL="3200400" marR="0" lvl="6" indent="-317500" algn="l" rtl="0">
              <a:lnSpc>
                <a:spcPct val="90000"/>
              </a:lnSpc>
              <a:spcBef>
                <a:spcPts val="400"/>
              </a:spcBef>
              <a:spcAft>
                <a:spcPts val="0"/>
              </a:spcAft>
              <a:buClr>
                <a:schemeClr val="dk1"/>
              </a:buClr>
              <a:buSzPts val="1400"/>
              <a:buFont typeface="Open Sans"/>
              <a:buChar char="•"/>
              <a:defRPr sz="1400" i="0" u="none" strike="noStrike" cap="none">
                <a:solidFill>
                  <a:schemeClr val="dk1"/>
                </a:solidFill>
                <a:latin typeface="Open Sans"/>
                <a:ea typeface="Open Sans"/>
                <a:cs typeface="Open Sans"/>
                <a:sym typeface="Open Sans"/>
              </a:defRPr>
            </a:lvl7pPr>
            <a:lvl8pPr marL="3657600" marR="0" lvl="7" indent="-317500" algn="l" rtl="0">
              <a:lnSpc>
                <a:spcPct val="90000"/>
              </a:lnSpc>
              <a:spcBef>
                <a:spcPts val="400"/>
              </a:spcBef>
              <a:spcAft>
                <a:spcPts val="0"/>
              </a:spcAft>
              <a:buClr>
                <a:schemeClr val="dk1"/>
              </a:buClr>
              <a:buSzPts val="1400"/>
              <a:buFont typeface="Open Sans"/>
              <a:buChar char="•"/>
              <a:defRPr sz="1400" i="0" u="none" strike="noStrike" cap="none">
                <a:solidFill>
                  <a:schemeClr val="dk1"/>
                </a:solidFill>
                <a:latin typeface="Open Sans"/>
                <a:ea typeface="Open Sans"/>
                <a:cs typeface="Open Sans"/>
                <a:sym typeface="Open Sans"/>
              </a:defRPr>
            </a:lvl8pPr>
            <a:lvl9pPr marL="4114800" marR="0" lvl="8" indent="-317500" algn="l" rtl="0">
              <a:lnSpc>
                <a:spcPct val="90000"/>
              </a:lnSpc>
              <a:spcBef>
                <a:spcPts val="400"/>
              </a:spcBef>
              <a:spcAft>
                <a:spcPts val="0"/>
              </a:spcAft>
              <a:buClr>
                <a:schemeClr val="dk1"/>
              </a:buClr>
              <a:buSzPts val="1400"/>
              <a:buFont typeface="Open Sans"/>
              <a:buChar char="•"/>
              <a:defRPr sz="1400" i="0" u="none" strike="noStrike" cap="none">
                <a:solidFill>
                  <a:schemeClr val="dk1"/>
                </a:solidFill>
                <a:latin typeface="Open Sans"/>
                <a:ea typeface="Open Sans"/>
                <a:cs typeface="Open Sans"/>
                <a:sym typeface="Open Sans"/>
              </a:defRPr>
            </a:lvl9pPr>
          </a:lstStyle>
          <a:p>
            <a:endParaRPr/>
          </a:p>
        </p:txBody>
      </p:sp>
      <p:pic>
        <p:nvPicPr>
          <p:cNvPr id="8" name="Google Shape;8;g1b2d29ffab5_0_0"/>
          <p:cNvPicPr preferRelativeResize="0"/>
          <p:nvPr/>
        </p:nvPicPr>
        <p:blipFill>
          <a:blip r:embed="rId16">
            <a:alphaModFix/>
          </a:blip>
          <a:stretch>
            <a:fillRect/>
          </a:stretch>
        </p:blipFill>
        <p:spPr>
          <a:xfrm>
            <a:off x="8515351" y="4851284"/>
            <a:ext cx="628650" cy="2922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6"/>
        <p:cNvGrpSpPr/>
        <p:nvPr/>
      </p:nvGrpSpPr>
      <p:grpSpPr>
        <a:xfrm>
          <a:off x="0" y="0"/>
          <a:ext cx="0" cy="0"/>
          <a:chOff x="0" y="0"/>
          <a:chExt cx="0" cy="0"/>
        </a:xfrm>
      </p:grpSpPr>
      <p:sp>
        <p:nvSpPr>
          <p:cNvPr id="87" name="Google Shape;87;g1b2f74ae8d6_2_0"/>
          <p:cNvSpPr txBox="1">
            <a:spLocks noGrp="1"/>
          </p:cNvSpPr>
          <p:nvPr>
            <p:ph type="ctrTitle" idx="4294967295"/>
          </p:nvPr>
        </p:nvSpPr>
        <p:spPr>
          <a:xfrm>
            <a:off x="2169450" y="1348025"/>
            <a:ext cx="4805100" cy="1354500"/>
          </a:xfrm>
          <a:prstGeom prst="rect">
            <a:avLst/>
          </a:prstGeom>
          <a:noFill/>
          <a:ln>
            <a:noFill/>
          </a:ln>
          <a:effectLst>
            <a:outerShdw blurRad="200025" algn="bl" rotWithShape="0">
              <a:schemeClr val="dk1">
                <a:alpha val="21000"/>
              </a:schemeClr>
            </a:outerShdw>
          </a:effectLst>
        </p:spPr>
        <p:txBody>
          <a:bodyPr spcFirstLastPara="1" wrap="square" lIns="91425" tIns="91425" rIns="91425" bIns="91425" anchor="b" anchorCtr="0">
            <a:spAutoFit/>
          </a:bodyPr>
          <a:lstStyle/>
          <a:p>
            <a:pPr marL="0" lvl="0" indent="0" algn="ctr" rtl="0">
              <a:lnSpc>
                <a:spcPct val="100000"/>
              </a:lnSpc>
              <a:spcBef>
                <a:spcPts val="0"/>
              </a:spcBef>
              <a:spcAft>
                <a:spcPts val="0"/>
              </a:spcAft>
              <a:buSzPts val="5200"/>
              <a:buNone/>
            </a:pPr>
            <a:r>
              <a:rPr lang="en" sz="3800" b="0">
                <a:solidFill>
                  <a:schemeClr val="lt1"/>
                </a:solidFill>
                <a:latin typeface="Open Sans ExtraBold"/>
                <a:ea typeface="Open Sans ExtraBold"/>
                <a:cs typeface="Open Sans ExtraBold"/>
                <a:sym typeface="Open Sans ExtraBold"/>
              </a:rPr>
              <a:t>Future Proof Your Career with ESG</a:t>
            </a:r>
            <a:endParaRPr sz="3800" b="0">
              <a:solidFill>
                <a:schemeClr val="lt1"/>
              </a:solidFill>
              <a:latin typeface="Open Sans ExtraBold"/>
              <a:ea typeface="Open Sans ExtraBold"/>
              <a:cs typeface="Open Sans ExtraBold"/>
              <a:sym typeface="Open Sans ExtraBold"/>
            </a:endParaRPr>
          </a:p>
        </p:txBody>
      </p:sp>
      <p:sp>
        <p:nvSpPr>
          <p:cNvPr id="88" name="Google Shape;88;g1b2f74ae8d6_2_0"/>
          <p:cNvSpPr txBox="1"/>
          <p:nvPr/>
        </p:nvSpPr>
        <p:spPr>
          <a:xfrm>
            <a:off x="1510500" y="2972000"/>
            <a:ext cx="6123000" cy="400200"/>
          </a:xfrm>
          <a:prstGeom prst="rect">
            <a:avLst/>
          </a:prstGeom>
          <a:noFill/>
          <a:ln>
            <a:noFill/>
          </a:ln>
          <a:effectLst>
            <a:outerShdw blurRad="200025" algn="bl" rotWithShape="0">
              <a:schemeClr val="dk1">
                <a:alpha val="21000"/>
              </a:scheme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Open Sans"/>
                <a:ea typeface="Open Sans"/>
                <a:cs typeface="Open Sans"/>
                <a:sym typeface="Open Sans"/>
              </a:rPr>
              <a:t>Changing competitive landscape; changing best practices</a:t>
            </a:r>
            <a:endParaRPr sz="1400" b="1" u="none" strike="noStrike" cap="none">
              <a:solidFill>
                <a:schemeClr val="lt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b2f74ae8d6_2_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94276"/>
              <a:buNone/>
            </a:pPr>
            <a:r>
              <a:rPr lang="en"/>
              <a:t>Answer</a:t>
            </a:r>
            <a:endParaRPr/>
          </a:p>
        </p:txBody>
      </p:sp>
      <p:sp>
        <p:nvSpPr>
          <p:cNvPr id="166" name="Google Shape;166;g1b2f74ae8d6_2_42"/>
          <p:cNvSpPr txBox="1">
            <a:spLocks noGrp="1"/>
          </p:cNvSpPr>
          <p:nvPr>
            <p:ph type="body" idx="1"/>
          </p:nvPr>
        </p:nvSpPr>
        <p:spPr>
          <a:xfrm>
            <a:off x="447600" y="1152475"/>
            <a:ext cx="82488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latin typeface="Open Sans SemiBold"/>
                <a:ea typeface="Open Sans SemiBold"/>
                <a:cs typeface="Open Sans SemiBold"/>
                <a:sym typeface="Open Sans SemiBold"/>
              </a:rPr>
              <a:t>What event or change in the current business environment is seen as the major catalyst that brought ESG into its current “mainstream” state?</a:t>
            </a:r>
            <a:endParaRPr sz="1800">
              <a:latin typeface="Open Sans SemiBold"/>
              <a:ea typeface="Open Sans SemiBold"/>
              <a:cs typeface="Open Sans SemiBold"/>
              <a:sym typeface="Open Sans SemiBold"/>
            </a:endParaRPr>
          </a:p>
        </p:txBody>
      </p:sp>
      <p:sp>
        <p:nvSpPr>
          <p:cNvPr id="167" name="Google Shape;167;g1b2f74ae8d6_2_42"/>
          <p:cNvSpPr/>
          <p:nvPr/>
        </p:nvSpPr>
        <p:spPr>
          <a:xfrm>
            <a:off x="447600" y="2166825"/>
            <a:ext cx="4014900" cy="572700"/>
          </a:xfrm>
          <a:prstGeom prst="roundRect">
            <a:avLst>
              <a:gd name="adj" fmla="val 50000"/>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2"/>
                </a:solidFill>
                <a:latin typeface="Open Sans"/>
                <a:ea typeface="Open Sans"/>
                <a:cs typeface="Open Sans"/>
                <a:sym typeface="Open Sans"/>
              </a:rPr>
              <a:t>The Covid-19 Pandemic</a:t>
            </a:r>
            <a:endParaRPr b="1">
              <a:solidFill>
                <a:schemeClr val="dk2"/>
              </a:solidFill>
              <a:latin typeface="Open Sans"/>
              <a:ea typeface="Open Sans"/>
              <a:cs typeface="Open Sans"/>
              <a:sym typeface="Open Sans"/>
            </a:endParaRPr>
          </a:p>
        </p:txBody>
      </p:sp>
      <p:sp>
        <p:nvSpPr>
          <p:cNvPr id="168" name="Google Shape;168;g1b2f74ae8d6_2_42"/>
          <p:cNvSpPr/>
          <p:nvPr/>
        </p:nvSpPr>
        <p:spPr>
          <a:xfrm>
            <a:off x="447600" y="2863775"/>
            <a:ext cx="4014900" cy="572700"/>
          </a:xfrm>
          <a:prstGeom prst="roundRect">
            <a:avLst>
              <a:gd name="adj" fmla="val 50000"/>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2"/>
                </a:solidFill>
                <a:latin typeface="Open Sans"/>
                <a:ea typeface="Open Sans"/>
                <a:cs typeface="Open Sans"/>
                <a:sym typeface="Open Sans"/>
              </a:rPr>
              <a:t>The global reckoning on systemic racism and the Black Lives Matter movement</a:t>
            </a:r>
            <a:endParaRPr b="1">
              <a:solidFill>
                <a:schemeClr val="dk2"/>
              </a:solidFill>
              <a:latin typeface="Open Sans"/>
              <a:ea typeface="Open Sans"/>
              <a:cs typeface="Open Sans"/>
              <a:sym typeface="Open Sans"/>
            </a:endParaRPr>
          </a:p>
        </p:txBody>
      </p:sp>
      <p:sp>
        <p:nvSpPr>
          <p:cNvPr id="169" name="Google Shape;169;g1b2f74ae8d6_2_42"/>
          <p:cNvSpPr/>
          <p:nvPr/>
        </p:nvSpPr>
        <p:spPr>
          <a:xfrm>
            <a:off x="4681537" y="2166825"/>
            <a:ext cx="4014900" cy="572700"/>
          </a:xfrm>
          <a:prstGeom prst="roundRect">
            <a:avLst>
              <a:gd name="adj" fmla="val 50000"/>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2"/>
                </a:solidFill>
                <a:latin typeface="Open Sans"/>
                <a:ea typeface="Open Sans"/>
                <a:cs typeface="Open Sans"/>
                <a:sym typeface="Open Sans"/>
              </a:rPr>
              <a:t>Increased awareness around climate impacts and their associated risks</a:t>
            </a:r>
            <a:endParaRPr b="1">
              <a:solidFill>
                <a:schemeClr val="dk2"/>
              </a:solidFill>
              <a:latin typeface="Open Sans"/>
              <a:ea typeface="Open Sans"/>
              <a:cs typeface="Open Sans"/>
              <a:sym typeface="Open Sans"/>
            </a:endParaRPr>
          </a:p>
        </p:txBody>
      </p:sp>
      <p:sp>
        <p:nvSpPr>
          <p:cNvPr id="170" name="Google Shape;170;g1b2f74ae8d6_2_42"/>
          <p:cNvSpPr/>
          <p:nvPr/>
        </p:nvSpPr>
        <p:spPr>
          <a:xfrm>
            <a:off x="4681525" y="2863775"/>
            <a:ext cx="4014900" cy="572700"/>
          </a:xfrm>
          <a:prstGeom prst="roundRect">
            <a:avLst>
              <a:gd name="adj" fmla="val 50000"/>
            </a:avLst>
          </a:pr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Open Sans"/>
                <a:ea typeface="Open Sans"/>
                <a:cs typeface="Open Sans"/>
                <a:sym typeface="Open Sans"/>
              </a:rPr>
              <a:t>ALL OF THE ABOVE</a:t>
            </a:r>
            <a:endParaRPr b="1">
              <a:solidFill>
                <a:schemeClr val="lt1"/>
              </a:solidFill>
              <a:latin typeface="Open Sans"/>
              <a:ea typeface="Open Sans"/>
              <a:cs typeface="Open Sans"/>
              <a:sym typeface="Open Sans"/>
            </a:endParaRPr>
          </a:p>
        </p:txBody>
      </p:sp>
      <p:sp>
        <p:nvSpPr>
          <p:cNvPr id="171" name="Google Shape;171;g1b2f74ae8d6_2_42"/>
          <p:cNvSpPr/>
          <p:nvPr/>
        </p:nvSpPr>
        <p:spPr>
          <a:xfrm>
            <a:off x="447600" y="3560725"/>
            <a:ext cx="4014900" cy="738300"/>
          </a:xfrm>
          <a:prstGeom prst="roundRect">
            <a:avLst>
              <a:gd name="adj" fmla="val 50000"/>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2"/>
                </a:solidFill>
                <a:latin typeface="Open Sans"/>
                <a:ea typeface="Open Sans"/>
                <a:cs typeface="Open Sans"/>
                <a:sym typeface="Open Sans"/>
              </a:rPr>
              <a:t>The evolution of stakeholder expectations and changing regulatory environment </a:t>
            </a:r>
            <a:endParaRPr b="1">
              <a:solidFill>
                <a:schemeClr val="dk2"/>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75"/>
        <p:cNvGrpSpPr/>
        <p:nvPr/>
      </p:nvGrpSpPr>
      <p:grpSpPr>
        <a:xfrm>
          <a:off x="0" y="0"/>
          <a:ext cx="0" cy="0"/>
          <a:chOff x="0" y="0"/>
          <a:chExt cx="0" cy="0"/>
        </a:xfrm>
      </p:grpSpPr>
      <p:sp>
        <p:nvSpPr>
          <p:cNvPr id="176" name="Google Shape;176;g1b2f74ae8d6_2_47"/>
          <p:cNvSpPr txBox="1">
            <a:spLocks noGrp="1"/>
          </p:cNvSpPr>
          <p:nvPr>
            <p:ph type="ctrTitle" idx="4294967295"/>
          </p:nvPr>
        </p:nvSpPr>
        <p:spPr>
          <a:xfrm>
            <a:off x="2169450" y="2187000"/>
            <a:ext cx="4805100" cy="769500"/>
          </a:xfrm>
          <a:prstGeom prst="rect">
            <a:avLst/>
          </a:prstGeom>
          <a:noFill/>
          <a:ln>
            <a:noFill/>
          </a:ln>
          <a:effectLst>
            <a:outerShdw blurRad="200025" algn="bl" rotWithShape="0">
              <a:schemeClr val="dk1">
                <a:alpha val="21000"/>
              </a:schemeClr>
            </a:outerShdw>
          </a:effectLst>
        </p:spPr>
        <p:txBody>
          <a:bodyPr spcFirstLastPara="1" wrap="square" lIns="91425" tIns="91425" rIns="91425" bIns="91425" anchor="b" anchorCtr="0">
            <a:spAutoFit/>
          </a:bodyPr>
          <a:lstStyle/>
          <a:p>
            <a:pPr marL="0" lvl="0" indent="0" algn="ctr" rtl="0">
              <a:lnSpc>
                <a:spcPct val="100000"/>
              </a:lnSpc>
              <a:spcBef>
                <a:spcPts val="0"/>
              </a:spcBef>
              <a:spcAft>
                <a:spcPts val="0"/>
              </a:spcAft>
              <a:buSzPts val="5200"/>
              <a:buNone/>
            </a:pPr>
            <a:r>
              <a:rPr lang="en" sz="3800" b="0">
                <a:solidFill>
                  <a:schemeClr val="lt1"/>
                </a:solidFill>
                <a:latin typeface="Open Sans ExtraBold"/>
                <a:ea typeface="Open Sans ExtraBold"/>
                <a:cs typeface="Open Sans ExtraBold"/>
                <a:sym typeface="Open Sans ExtraBold"/>
              </a:rPr>
              <a:t>ESG Today</a:t>
            </a:r>
            <a:endParaRPr sz="3800" b="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1b2f74ae8d6_2_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SzPct val="94276"/>
              <a:buNone/>
            </a:pPr>
            <a:r>
              <a:rPr lang="en"/>
              <a:t>ESG Today</a:t>
            </a:r>
            <a:endParaRPr/>
          </a:p>
        </p:txBody>
      </p:sp>
      <p:sp>
        <p:nvSpPr>
          <p:cNvPr id="182" name="Google Shape;182;g1b2f74ae8d6_2_51"/>
          <p:cNvSpPr txBox="1">
            <a:spLocks noGrp="1"/>
          </p:cNvSpPr>
          <p:nvPr>
            <p:ph type="body" idx="1"/>
          </p:nvPr>
        </p:nvSpPr>
        <p:spPr>
          <a:xfrm>
            <a:off x="190500" y="1100085"/>
            <a:ext cx="8641800" cy="2580163"/>
          </a:xfrm>
          <a:prstGeom prst="rect">
            <a:avLst/>
          </a:prstGeom>
          <a:noFill/>
          <a:ln>
            <a:noFill/>
          </a:ln>
        </p:spPr>
        <p:txBody>
          <a:bodyPr spcFirstLastPara="1" wrap="square" lIns="91425" tIns="91425" rIns="91425" bIns="91425" anchor="t" anchorCtr="0">
            <a:spAutoFit/>
          </a:bodyPr>
          <a:lstStyle/>
          <a:p>
            <a:pPr marL="152400" lvl="0" indent="0" algn="l" rtl="0">
              <a:lnSpc>
                <a:spcPct val="100000"/>
              </a:lnSpc>
              <a:spcBef>
                <a:spcPts val="0"/>
              </a:spcBef>
              <a:spcAft>
                <a:spcPts val="0"/>
              </a:spcAft>
              <a:buClr>
                <a:schemeClr val="dk1"/>
              </a:buClr>
              <a:buSzPts val="1200"/>
              <a:buNone/>
            </a:pPr>
            <a:r>
              <a:rPr lang="en" dirty="0">
                <a:solidFill>
                  <a:schemeClr val="dk1"/>
                </a:solidFill>
                <a:latin typeface="Open Sans SemiBold"/>
                <a:ea typeface="Open Sans SemiBold"/>
                <a:cs typeface="Open Sans SemiBold"/>
                <a:sym typeface="Open Sans SemiBold"/>
              </a:rPr>
              <a:t>What are some of the things we’re seeing in the market today with respect to core ESG issues and opportunities?</a:t>
            </a:r>
            <a:endParaRPr dirty="0">
              <a:solidFill>
                <a:schemeClr val="dk1"/>
              </a:solidFill>
              <a:latin typeface="Open Sans Medium"/>
              <a:ea typeface="Open Sans Medium"/>
              <a:cs typeface="Open Sans Medium"/>
              <a:sym typeface="Open Sans Medium"/>
            </a:endParaRPr>
          </a:p>
          <a:p>
            <a:pPr marL="457200" lvl="0" indent="-342900" algn="l" rtl="0">
              <a:lnSpc>
                <a:spcPct val="100000"/>
              </a:lnSpc>
              <a:spcBef>
                <a:spcPts val="1000"/>
              </a:spcBef>
              <a:spcAft>
                <a:spcPts val="0"/>
              </a:spcAft>
              <a:buClr>
                <a:schemeClr val="dk1"/>
              </a:buClr>
              <a:buSzPts val="1800"/>
              <a:buFont typeface="Open Sans Medium"/>
              <a:buAutoNum type="arabicPeriod"/>
            </a:pPr>
            <a:r>
              <a:rPr lang="en" sz="1800" dirty="0">
                <a:solidFill>
                  <a:schemeClr val="dk1"/>
                </a:solidFill>
                <a:latin typeface="Open Sans Medium"/>
                <a:ea typeface="Open Sans Medium"/>
                <a:cs typeface="Open Sans Medium"/>
                <a:sym typeface="Open Sans Medium"/>
              </a:rPr>
              <a:t>Strong ESG maturity as a signal</a:t>
            </a:r>
            <a:endParaRPr sz="1800" dirty="0">
              <a:solidFill>
                <a:schemeClr val="dk1"/>
              </a:solidFill>
              <a:latin typeface="Open Sans Medium"/>
              <a:ea typeface="Open Sans Medium"/>
              <a:cs typeface="Open Sans Medium"/>
              <a:sym typeface="Open Sans Medium"/>
            </a:endParaRPr>
          </a:p>
          <a:p>
            <a:pPr marL="457200" lvl="0" indent="-342900" algn="l" rtl="0">
              <a:lnSpc>
                <a:spcPct val="100000"/>
              </a:lnSpc>
              <a:spcBef>
                <a:spcPts val="1000"/>
              </a:spcBef>
              <a:spcAft>
                <a:spcPts val="0"/>
              </a:spcAft>
              <a:buClr>
                <a:schemeClr val="dk1"/>
              </a:buClr>
              <a:buSzPts val="1800"/>
              <a:buFont typeface="Open Sans Medium"/>
              <a:buAutoNum type="arabicPeriod"/>
            </a:pPr>
            <a:r>
              <a:rPr lang="en" sz="1800" dirty="0">
                <a:solidFill>
                  <a:schemeClr val="dk1"/>
                </a:solidFill>
                <a:latin typeface="Open Sans Medium"/>
                <a:ea typeface="Open Sans Medium"/>
                <a:cs typeface="Open Sans Medium"/>
                <a:sym typeface="Open Sans Medium"/>
              </a:rPr>
              <a:t>Climate risk IS business risk</a:t>
            </a:r>
            <a:endParaRPr sz="1800" dirty="0">
              <a:solidFill>
                <a:schemeClr val="dk1"/>
              </a:solidFill>
              <a:latin typeface="Open Sans Medium"/>
              <a:ea typeface="Open Sans Medium"/>
              <a:cs typeface="Open Sans Medium"/>
              <a:sym typeface="Open Sans Medium"/>
            </a:endParaRPr>
          </a:p>
          <a:p>
            <a:pPr marL="457200" lvl="0" indent="-342900" algn="l" rtl="0">
              <a:lnSpc>
                <a:spcPct val="100000"/>
              </a:lnSpc>
              <a:spcBef>
                <a:spcPts val="1000"/>
              </a:spcBef>
              <a:spcAft>
                <a:spcPts val="0"/>
              </a:spcAft>
              <a:buClr>
                <a:schemeClr val="dk1"/>
              </a:buClr>
              <a:buSzPts val="1800"/>
              <a:buFont typeface="Open Sans Medium"/>
              <a:buAutoNum type="arabicPeriod"/>
            </a:pPr>
            <a:r>
              <a:rPr lang="en" sz="1800" dirty="0">
                <a:solidFill>
                  <a:schemeClr val="dk1"/>
                </a:solidFill>
                <a:latin typeface="Open Sans Medium"/>
                <a:ea typeface="Open Sans Medium"/>
                <a:cs typeface="Open Sans Medium"/>
                <a:sym typeface="Open Sans Medium"/>
              </a:rPr>
              <a:t>Cost (and availability) of capital</a:t>
            </a:r>
            <a:endParaRPr sz="1800" dirty="0">
              <a:solidFill>
                <a:schemeClr val="dk1"/>
              </a:solidFill>
              <a:latin typeface="Open Sans Medium"/>
              <a:ea typeface="Open Sans Medium"/>
              <a:cs typeface="Open Sans Medium"/>
              <a:sym typeface="Open Sans Medium"/>
            </a:endParaRPr>
          </a:p>
          <a:p>
            <a:pPr marL="457200" lvl="0" indent="-342900" algn="l" rtl="0">
              <a:lnSpc>
                <a:spcPct val="100000"/>
              </a:lnSpc>
              <a:spcBef>
                <a:spcPts val="1000"/>
              </a:spcBef>
              <a:spcAft>
                <a:spcPts val="1000"/>
              </a:spcAft>
              <a:buClr>
                <a:schemeClr val="dk1"/>
              </a:buClr>
              <a:buSzPts val="1800"/>
              <a:buFont typeface="Open Sans Medium"/>
              <a:buAutoNum type="arabicPeriod"/>
            </a:pPr>
            <a:r>
              <a:rPr lang="en" sz="1800" dirty="0">
                <a:latin typeface="Open Sans Medium"/>
                <a:ea typeface="Open Sans Medium"/>
                <a:cs typeface="Open Sans Medium"/>
                <a:sym typeface="Open Sans Medium"/>
              </a:rPr>
              <a:t>F</a:t>
            </a:r>
            <a:r>
              <a:rPr lang="en" sz="1800" dirty="0">
                <a:solidFill>
                  <a:schemeClr val="dk1"/>
                </a:solidFill>
                <a:latin typeface="Open Sans Medium"/>
                <a:ea typeface="Open Sans Medium"/>
                <a:cs typeface="Open Sans Medium"/>
                <a:sym typeface="Open Sans Medium"/>
              </a:rPr>
              <a:t>uture-proofing business operations</a:t>
            </a:r>
            <a:endParaRPr dirty="0">
              <a:solidFill>
                <a:schemeClr val="dk1"/>
              </a:solidFill>
              <a:latin typeface="Open Sans Medium"/>
              <a:ea typeface="Open Sans Medium"/>
              <a:cs typeface="Open Sans Medium"/>
              <a:sym typeface="Open Sans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xEl>
                                              <p:pRg st="1" end="1"/>
                                            </p:txEl>
                                          </p:spTgt>
                                        </p:tgtEl>
                                        <p:attrNameLst>
                                          <p:attrName>style.visibility</p:attrName>
                                        </p:attrNameLst>
                                      </p:cBhvr>
                                      <p:to>
                                        <p:strVal val="visible"/>
                                      </p:to>
                                    </p:set>
                                    <p:animEffect transition="in" filter="fade">
                                      <p:cBhvr>
                                        <p:cTn id="7" dur="500"/>
                                        <p:tgtEl>
                                          <p:spTgt spid="18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2">
                                            <p:txEl>
                                              <p:pRg st="2" end="2"/>
                                            </p:txEl>
                                          </p:spTgt>
                                        </p:tgtEl>
                                        <p:attrNameLst>
                                          <p:attrName>style.visibility</p:attrName>
                                        </p:attrNameLst>
                                      </p:cBhvr>
                                      <p:to>
                                        <p:strVal val="visible"/>
                                      </p:to>
                                    </p:set>
                                    <p:animEffect transition="in" filter="fade">
                                      <p:cBhvr>
                                        <p:cTn id="10" dur="500"/>
                                        <p:tgtEl>
                                          <p:spTgt spid="18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2">
                                            <p:txEl>
                                              <p:pRg st="3" end="3"/>
                                            </p:txEl>
                                          </p:spTgt>
                                        </p:tgtEl>
                                        <p:attrNameLst>
                                          <p:attrName>style.visibility</p:attrName>
                                        </p:attrNameLst>
                                      </p:cBhvr>
                                      <p:to>
                                        <p:strVal val="visible"/>
                                      </p:to>
                                    </p:set>
                                    <p:animEffect transition="in" filter="fade">
                                      <p:cBhvr>
                                        <p:cTn id="13" dur="500"/>
                                        <p:tgtEl>
                                          <p:spTgt spid="18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82">
                                            <p:txEl>
                                              <p:pRg st="4" end="4"/>
                                            </p:txEl>
                                          </p:spTgt>
                                        </p:tgtEl>
                                        <p:attrNameLst>
                                          <p:attrName>style.visibility</p:attrName>
                                        </p:attrNameLst>
                                      </p:cBhvr>
                                      <p:to>
                                        <p:strVal val="visible"/>
                                      </p:to>
                                    </p:set>
                                    <p:animEffect transition="in" filter="fade">
                                      <p:cBhvr>
                                        <p:cTn id="16" dur="500"/>
                                        <p:tgtEl>
                                          <p:spTgt spid="1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b2f74ae8d6_2_5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94276"/>
              <a:buNone/>
            </a:pPr>
            <a:r>
              <a:rPr lang="en"/>
              <a:t>POLL</a:t>
            </a:r>
            <a:endParaRPr/>
          </a:p>
        </p:txBody>
      </p:sp>
      <p:sp>
        <p:nvSpPr>
          <p:cNvPr id="188" name="Google Shape;188;g1b2f74ae8d6_2_56"/>
          <p:cNvSpPr txBox="1">
            <a:spLocks noGrp="1"/>
          </p:cNvSpPr>
          <p:nvPr>
            <p:ph type="body" idx="1"/>
          </p:nvPr>
        </p:nvSpPr>
        <p:spPr>
          <a:xfrm>
            <a:off x="1832100" y="1152475"/>
            <a:ext cx="54798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dirty="0">
                <a:latin typeface="Open Sans SemiBold"/>
                <a:ea typeface="Open Sans SemiBold"/>
                <a:cs typeface="Open Sans SemiBold"/>
                <a:sym typeface="Open Sans SemiBold"/>
              </a:rPr>
              <a:t>In 5 years time, ESG (as we know it today) will not only still exist but it will be more prevalent!</a:t>
            </a:r>
            <a:endParaRPr sz="1800" dirty="0">
              <a:latin typeface="Open Sans SemiBold"/>
              <a:ea typeface="Open Sans SemiBold"/>
              <a:cs typeface="Open Sans SemiBold"/>
              <a:sym typeface="Open Sans SemiBold"/>
            </a:endParaRPr>
          </a:p>
        </p:txBody>
      </p:sp>
      <p:sp>
        <p:nvSpPr>
          <p:cNvPr id="189" name="Google Shape;189;g1b2f74ae8d6_2_56"/>
          <p:cNvSpPr/>
          <p:nvPr/>
        </p:nvSpPr>
        <p:spPr>
          <a:xfrm>
            <a:off x="1918925" y="2166825"/>
            <a:ext cx="5393100" cy="572700"/>
          </a:xfrm>
          <a:prstGeom prst="roundRect">
            <a:avLst>
              <a:gd name="adj" fmla="val 50000"/>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2"/>
                </a:solidFill>
                <a:latin typeface="Open Sans"/>
                <a:ea typeface="Open Sans"/>
                <a:cs typeface="Open Sans"/>
                <a:sym typeface="Open Sans"/>
              </a:rPr>
              <a:t>TRUE</a:t>
            </a:r>
            <a:endParaRPr sz="1800" b="1">
              <a:solidFill>
                <a:schemeClr val="dk2"/>
              </a:solidFill>
              <a:latin typeface="Open Sans"/>
              <a:ea typeface="Open Sans"/>
              <a:cs typeface="Open Sans"/>
              <a:sym typeface="Open Sans"/>
            </a:endParaRPr>
          </a:p>
        </p:txBody>
      </p:sp>
      <p:sp>
        <p:nvSpPr>
          <p:cNvPr id="190" name="Google Shape;190;g1b2f74ae8d6_2_56"/>
          <p:cNvSpPr/>
          <p:nvPr/>
        </p:nvSpPr>
        <p:spPr>
          <a:xfrm>
            <a:off x="1918925" y="2863775"/>
            <a:ext cx="5393100" cy="572700"/>
          </a:xfrm>
          <a:prstGeom prst="roundRect">
            <a:avLst>
              <a:gd name="adj" fmla="val 50000"/>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2"/>
                </a:solidFill>
                <a:latin typeface="Open Sans"/>
                <a:ea typeface="Open Sans"/>
                <a:cs typeface="Open Sans"/>
                <a:sym typeface="Open Sans"/>
              </a:rPr>
              <a:t>FALSE</a:t>
            </a:r>
            <a:endParaRPr sz="1800" b="1">
              <a:solidFill>
                <a:schemeClr val="dk2"/>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8">
                                            <p:txEl>
                                              <p:pRg st="0" end="0"/>
                                            </p:txEl>
                                          </p:spTgt>
                                        </p:tgtEl>
                                        <p:attrNameLst>
                                          <p:attrName>style.visibility</p:attrName>
                                        </p:attrNameLst>
                                      </p:cBhvr>
                                      <p:to>
                                        <p:strVal val="visible"/>
                                      </p:to>
                                    </p:set>
                                    <p:animEffect transition="in" filter="fade">
                                      <p:cBhvr>
                                        <p:cTn id="7" dur="500"/>
                                        <p:tgtEl>
                                          <p:spTgt spid="1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1b2f74ae8d6_2_6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94276"/>
              <a:buNone/>
            </a:pPr>
            <a:r>
              <a:rPr lang="en"/>
              <a:t>Answer</a:t>
            </a:r>
            <a:endParaRPr/>
          </a:p>
        </p:txBody>
      </p:sp>
      <p:sp>
        <p:nvSpPr>
          <p:cNvPr id="196" name="Google Shape;196;g1b2f74ae8d6_2_61"/>
          <p:cNvSpPr txBox="1">
            <a:spLocks noGrp="1"/>
          </p:cNvSpPr>
          <p:nvPr>
            <p:ph type="body" idx="1"/>
          </p:nvPr>
        </p:nvSpPr>
        <p:spPr>
          <a:xfrm>
            <a:off x="1832100" y="1152475"/>
            <a:ext cx="54798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latin typeface="Open Sans SemiBold"/>
                <a:ea typeface="Open Sans SemiBold"/>
                <a:cs typeface="Open Sans SemiBold"/>
                <a:sym typeface="Open Sans SemiBold"/>
              </a:rPr>
              <a:t>In 5 years time, ESG (as we know it today) will not only still exist but it will be more prevalent!</a:t>
            </a:r>
            <a:endParaRPr sz="1800">
              <a:latin typeface="Open Sans SemiBold"/>
              <a:ea typeface="Open Sans SemiBold"/>
              <a:cs typeface="Open Sans SemiBold"/>
              <a:sym typeface="Open Sans SemiBold"/>
            </a:endParaRPr>
          </a:p>
        </p:txBody>
      </p:sp>
      <p:sp>
        <p:nvSpPr>
          <p:cNvPr id="197" name="Google Shape;197;g1b2f74ae8d6_2_61"/>
          <p:cNvSpPr/>
          <p:nvPr/>
        </p:nvSpPr>
        <p:spPr>
          <a:xfrm>
            <a:off x="1918925" y="2166825"/>
            <a:ext cx="5393100" cy="572700"/>
          </a:xfrm>
          <a:prstGeom prst="roundRect">
            <a:avLst>
              <a:gd name="adj" fmla="val 50000"/>
            </a:avLst>
          </a:pr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lt1"/>
                </a:solidFill>
                <a:latin typeface="Open Sans"/>
                <a:ea typeface="Open Sans"/>
                <a:cs typeface="Open Sans"/>
                <a:sym typeface="Open Sans"/>
              </a:rPr>
              <a:t>TRUE</a:t>
            </a:r>
            <a:endParaRPr sz="1800" b="1">
              <a:solidFill>
                <a:schemeClr val="lt1"/>
              </a:solidFill>
              <a:latin typeface="Open Sans"/>
              <a:ea typeface="Open Sans"/>
              <a:cs typeface="Open Sans"/>
              <a:sym typeface="Open Sans"/>
            </a:endParaRPr>
          </a:p>
        </p:txBody>
      </p:sp>
      <p:sp>
        <p:nvSpPr>
          <p:cNvPr id="198" name="Google Shape;198;g1b2f74ae8d6_2_61"/>
          <p:cNvSpPr/>
          <p:nvPr/>
        </p:nvSpPr>
        <p:spPr>
          <a:xfrm>
            <a:off x="1918925" y="2863775"/>
            <a:ext cx="5393100" cy="572700"/>
          </a:xfrm>
          <a:prstGeom prst="roundRect">
            <a:avLst>
              <a:gd name="adj" fmla="val 50000"/>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2"/>
                </a:solidFill>
                <a:latin typeface="Open Sans"/>
                <a:ea typeface="Open Sans"/>
                <a:cs typeface="Open Sans"/>
                <a:sym typeface="Open Sans"/>
              </a:rPr>
              <a:t>FALSE</a:t>
            </a:r>
            <a:endParaRPr sz="1800" b="1">
              <a:solidFill>
                <a:schemeClr val="dk2"/>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02"/>
        <p:cNvGrpSpPr/>
        <p:nvPr/>
      </p:nvGrpSpPr>
      <p:grpSpPr>
        <a:xfrm>
          <a:off x="0" y="0"/>
          <a:ext cx="0" cy="0"/>
          <a:chOff x="0" y="0"/>
          <a:chExt cx="0" cy="0"/>
        </a:xfrm>
      </p:grpSpPr>
      <p:sp>
        <p:nvSpPr>
          <p:cNvPr id="203" name="Google Shape;203;g1b2f74ae8d6_2_66"/>
          <p:cNvSpPr txBox="1">
            <a:spLocks noGrp="1"/>
          </p:cNvSpPr>
          <p:nvPr>
            <p:ph type="ctrTitle" idx="4294967295"/>
          </p:nvPr>
        </p:nvSpPr>
        <p:spPr>
          <a:xfrm>
            <a:off x="2169450" y="1894500"/>
            <a:ext cx="4805100" cy="1354500"/>
          </a:xfrm>
          <a:prstGeom prst="rect">
            <a:avLst/>
          </a:prstGeom>
          <a:noFill/>
          <a:ln>
            <a:noFill/>
          </a:ln>
          <a:effectLst>
            <a:outerShdw blurRad="200025" algn="bl" rotWithShape="0">
              <a:schemeClr val="dk1">
                <a:alpha val="21000"/>
              </a:schemeClr>
            </a:outerShdw>
          </a:effectLst>
        </p:spPr>
        <p:txBody>
          <a:bodyPr spcFirstLastPara="1" wrap="square" lIns="91425" tIns="91425" rIns="91425" bIns="91425" anchor="b" anchorCtr="0">
            <a:spAutoFit/>
          </a:bodyPr>
          <a:lstStyle/>
          <a:p>
            <a:pPr marL="0" lvl="0" indent="0" algn="ctr" rtl="0">
              <a:lnSpc>
                <a:spcPct val="100000"/>
              </a:lnSpc>
              <a:spcBef>
                <a:spcPts val="0"/>
              </a:spcBef>
              <a:spcAft>
                <a:spcPts val="0"/>
              </a:spcAft>
              <a:buSzPts val="5200"/>
              <a:buNone/>
            </a:pPr>
            <a:r>
              <a:rPr lang="en" sz="3800" b="0">
                <a:solidFill>
                  <a:schemeClr val="lt1"/>
                </a:solidFill>
                <a:latin typeface="Open Sans ExtraBold"/>
                <a:ea typeface="Open Sans ExtraBold"/>
                <a:cs typeface="Open Sans ExtraBold"/>
                <a:sym typeface="Open Sans ExtraBold"/>
              </a:rPr>
              <a:t>The Future</a:t>
            </a:r>
            <a:endParaRPr sz="3800" b="0">
              <a:solidFill>
                <a:schemeClr val="lt1"/>
              </a:solidFill>
              <a:latin typeface="Open Sans ExtraBold"/>
              <a:ea typeface="Open Sans ExtraBold"/>
              <a:cs typeface="Open Sans ExtraBold"/>
              <a:sym typeface="Open Sans ExtraBold"/>
            </a:endParaRPr>
          </a:p>
          <a:p>
            <a:pPr marL="0" lvl="0" indent="0" algn="ctr" rtl="0">
              <a:lnSpc>
                <a:spcPct val="100000"/>
              </a:lnSpc>
              <a:spcBef>
                <a:spcPts val="0"/>
              </a:spcBef>
              <a:spcAft>
                <a:spcPts val="0"/>
              </a:spcAft>
              <a:buSzPts val="5200"/>
              <a:buNone/>
            </a:pPr>
            <a:r>
              <a:rPr lang="en" sz="3800" b="0">
                <a:solidFill>
                  <a:schemeClr val="lt1"/>
                </a:solidFill>
                <a:latin typeface="Open Sans ExtraBold"/>
                <a:ea typeface="Open Sans ExtraBold"/>
                <a:cs typeface="Open Sans ExtraBold"/>
                <a:sym typeface="Open Sans ExtraBold"/>
              </a:rPr>
              <a:t>of ESG</a:t>
            </a:r>
            <a:endParaRPr sz="3800" b="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b2f74ae8d6_2_7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SzPct val="94276"/>
              <a:buNone/>
            </a:pPr>
            <a:r>
              <a:rPr lang="en" dirty="0"/>
              <a:t>The Future of ESG</a:t>
            </a:r>
            <a:endParaRPr dirty="0"/>
          </a:p>
        </p:txBody>
      </p:sp>
      <p:sp>
        <p:nvSpPr>
          <p:cNvPr id="209" name="Google Shape;209;g1b2f74ae8d6_2_7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Open Sans SemiBold"/>
                <a:ea typeface="Open Sans SemiBold"/>
                <a:cs typeface="Open Sans SemiBold"/>
                <a:sym typeface="Open Sans SemiBold"/>
              </a:rPr>
              <a:t>How do you recommend preparing for the future of ESG? </a:t>
            </a:r>
            <a:endParaRPr dirty="0">
              <a:solidFill>
                <a:schemeClr val="dk1"/>
              </a:solidFill>
              <a:latin typeface="Open Sans SemiBold"/>
              <a:ea typeface="Open Sans SemiBold"/>
              <a:cs typeface="Open Sans SemiBold"/>
              <a:sym typeface="Open Sans SemiBold"/>
            </a:endParaRPr>
          </a:p>
          <a:p>
            <a:pPr marL="285750" lvl="0" indent="-330200" algn="l" rtl="0">
              <a:lnSpc>
                <a:spcPct val="115000"/>
              </a:lnSpc>
              <a:spcBef>
                <a:spcPts val="1000"/>
              </a:spcBef>
              <a:spcAft>
                <a:spcPts val="0"/>
              </a:spcAft>
              <a:buClr>
                <a:schemeClr val="dk1"/>
              </a:buClr>
              <a:buSzPts val="1800"/>
              <a:buFont typeface="Open Sans Medium"/>
              <a:buChar char="●"/>
            </a:pPr>
            <a:r>
              <a:rPr lang="en" sz="1800" dirty="0">
                <a:latin typeface="Open Sans Medium"/>
                <a:ea typeface="Open Sans Medium"/>
                <a:cs typeface="Open Sans Medium"/>
                <a:sym typeface="Open Sans Medium"/>
              </a:rPr>
              <a:t>Stand up an internal governance structure</a:t>
            </a:r>
            <a:endParaRPr sz="1800" dirty="0">
              <a:latin typeface="Open Sans Medium"/>
              <a:ea typeface="Open Sans Medium"/>
              <a:cs typeface="Open Sans Medium"/>
              <a:sym typeface="Open Sans Medium"/>
            </a:endParaRPr>
          </a:p>
          <a:p>
            <a:pPr marL="285750" lvl="0" indent="-330200" algn="l" rtl="0">
              <a:lnSpc>
                <a:spcPct val="115000"/>
              </a:lnSpc>
              <a:spcBef>
                <a:spcPts val="1000"/>
              </a:spcBef>
              <a:spcAft>
                <a:spcPts val="0"/>
              </a:spcAft>
              <a:buClr>
                <a:schemeClr val="dk1"/>
              </a:buClr>
              <a:buSzPts val="1800"/>
              <a:buFont typeface="Open Sans Medium"/>
              <a:buChar char="●"/>
            </a:pPr>
            <a:r>
              <a:rPr lang="en" sz="1800" dirty="0">
                <a:latin typeface="Open Sans Medium"/>
                <a:ea typeface="Open Sans Medium"/>
                <a:cs typeface="Open Sans Medium"/>
                <a:sym typeface="Open Sans Medium"/>
              </a:rPr>
              <a:t>Set/understand SMART goals and KPIs</a:t>
            </a:r>
            <a:endParaRPr sz="1800" dirty="0">
              <a:latin typeface="Open Sans Medium"/>
              <a:ea typeface="Open Sans Medium"/>
              <a:cs typeface="Open Sans Medium"/>
              <a:sym typeface="Open Sans Medium"/>
            </a:endParaRPr>
          </a:p>
          <a:p>
            <a:pPr marL="285750" lvl="0" indent="-330200" algn="l" rtl="0">
              <a:lnSpc>
                <a:spcPct val="115000"/>
              </a:lnSpc>
              <a:spcBef>
                <a:spcPts val="1000"/>
              </a:spcBef>
              <a:spcAft>
                <a:spcPts val="0"/>
              </a:spcAft>
              <a:buClr>
                <a:schemeClr val="dk1"/>
              </a:buClr>
              <a:buSzPts val="1800"/>
              <a:buFont typeface="Open Sans Medium"/>
              <a:buChar char="●"/>
            </a:pPr>
            <a:r>
              <a:rPr lang="en" sz="1800" dirty="0">
                <a:latin typeface="Open Sans Medium"/>
                <a:ea typeface="Open Sans Medium"/>
                <a:cs typeface="Open Sans Medium"/>
                <a:sym typeface="Open Sans Medium"/>
              </a:rPr>
              <a:t>Measure what matters</a:t>
            </a:r>
            <a:endParaRPr sz="1800" i="1" u="sng" dirty="0">
              <a:latin typeface="Open Sans Medium"/>
              <a:ea typeface="Open Sans Medium"/>
              <a:cs typeface="Open Sans Medium"/>
              <a:sym typeface="Open Sans Medium"/>
            </a:endParaRPr>
          </a:p>
          <a:p>
            <a:pPr marL="285750" lvl="0" indent="-330200" algn="l" rtl="0">
              <a:lnSpc>
                <a:spcPct val="115000"/>
              </a:lnSpc>
              <a:spcBef>
                <a:spcPts val="1000"/>
              </a:spcBef>
              <a:spcAft>
                <a:spcPts val="0"/>
              </a:spcAft>
              <a:buClr>
                <a:schemeClr val="dk1"/>
              </a:buClr>
              <a:buSzPts val="1800"/>
              <a:buFont typeface="Open Sans Medium"/>
              <a:buChar char="●"/>
            </a:pPr>
            <a:r>
              <a:rPr lang="en" sz="1800" dirty="0">
                <a:latin typeface="Open Sans Medium"/>
                <a:ea typeface="Open Sans Medium"/>
                <a:cs typeface="Open Sans Medium"/>
                <a:sym typeface="Open Sans Medium"/>
              </a:rPr>
              <a:t>Use software and technology to streamline and support data collection</a:t>
            </a:r>
            <a:endParaRPr sz="1800" dirty="0">
              <a:latin typeface="Open Sans Medium"/>
              <a:ea typeface="Open Sans Medium"/>
              <a:cs typeface="Open Sans Medium"/>
              <a:sym typeface="Open Sans Medium"/>
            </a:endParaRPr>
          </a:p>
          <a:p>
            <a:pPr marL="285750" lvl="0" indent="-330200" algn="l" rtl="0">
              <a:lnSpc>
                <a:spcPct val="115000"/>
              </a:lnSpc>
              <a:spcBef>
                <a:spcPts val="1000"/>
              </a:spcBef>
              <a:spcAft>
                <a:spcPts val="1000"/>
              </a:spcAft>
              <a:buClr>
                <a:schemeClr val="dk1"/>
              </a:buClr>
              <a:buSzPts val="1800"/>
              <a:buFont typeface="Open Sans Medium"/>
              <a:buChar char="●"/>
            </a:pPr>
            <a:r>
              <a:rPr lang="en" sz="1800" dirty="0">
                <a:latin typeface="Open Sans Medium"/>
                <a:ea typeface="Open Sans Medium"/>
                <a:cs typeface="Open Sans Medium"/>
                <a:sym typeface="Open Sans Medium"/>
              </a:rPr>
              <a:t>Understand ESG disclosure looks like</a:t>
            </a:r>
            <a:endParaRPr sz="1800" dirty="0">
              <a:latin typeface="Open Sans Medium"/>
              <a:ea typeface="Open Sans Medium"/>
              <a:cs typeface="Open Sans Medium"/>
              <a:sym typeface="Open Sans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xEl>
                                              <p:pRg st="1" end="1"/>
                                            </p:txEl>
                                          </p:spTgt>
                                        </p:tgtEl>
                                        <p:attrNameLst>
                                          <p:attrName>style.visibility</p:attrName>
                                        </p:attrNameLst>
                                      </p:cBhvr>
                                      <p:to>
                                        <p:strVal val="visible"/>
                                      </p:to>
                                    </p:set>
                                    <p:animEffect transition="in" filter="fade">
                                      <p:cBhvr>
                                        <p:cTn id="7" dur="500"/>
                                        <p:tgtEl>
                                          <p:spTgt spid="20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9">
                                            <p:txEl>
                                              <p:pRg st="2" end="2"/>
                                            </p:txEl>
                                          </p:spTgt>
                                        </p:tgtEl>
                                        <p:attrNameLst>
                                          <p:attrName>style.visibility</p:attrName>
                                        </p:attrNameLst>
                                      </p:cBhvr>
                                      <p:to>
                                        <p:strVal val="visible"/>
                                      </p:to>
                                    </p:set>
                                    <p:animEffect transition="in" filter="fade">
                                      <p:cBhvr>
                                        <p:cTn id="10" dur="500"/>
                                        <p:tgtEl>
                                          <p:spTgt spid="20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9">
                                            <p:txEl>
                                              <p:pRg st="3" end="3"/>
                                            </p:txEl>
                                          </p:spTgt>
                                        </p:tgtEl>
                                        <p:attrNameLst>
                                          <p:attrName>style.visibility</p:attrName>
                                        </p:attrNameLst>
                                      </p:cBhvr>
                                      <p:to>
                                        <p:strVal val="visible"/>
                                      </p:to>
                                    </p:set>
                                    <p:animEffect transition="in" filter="fade">
                                      <p:cBhvr>
                                        <p:cTn id="13" dur="500"/>
                                        <p:tgtEl>
                                          <p:spTgt spid="20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9">
                                            <p:txEl>
                                              <p:pRg st="4" end="4"/>
                                            </p:txEl>
                                          </p:spTgt>
                                        </p:tgtEl>
                                        <p:attrNameLst>
                                          <p:attrName>style.visibility</p:attrName>
                                        </p:attrNameLst>
                                      </p:cBhvr>
                                      <p:to>
                                        <p:strVal val="visible"/>
                                      </p:to>
                                    </p:set>
                                    <p:animEffect transition="in" filter="fade">
                                      <p:cBhvr>
                                        <p:cTn id="16" dur="500"/>
                                        <p:tgtEl>
                                          <p:spTgt spid="209">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09">
                                            <p:txEl>
                                              <p:pRg st="5" end="5"/>
                                            </p:txEl>
                                          </p:spTgt>
                                        </p:tgtEl>
                                        <p:attrNameLst>
                                          <p:attrName>style.visibility</p:attrName>
                                        </p:attrNameLst>
                                      </p:cBhvr>
                                      <p:to>
                                        <p:strVal val="visible"/>
                                      </p:to>
                                    </p:set>
                                    <p:animEffect transition="in" filter="fade">
                                      <p:cBhvr>
                                        <p:cTn id="19" dur="500"/>
                                        <p:tgtEl>
                                          <p:spTgt spid="2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1b2f74ae8d6_2_7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SzPct val="94276"/>
              <a:buNone/>
            </a:pPr>
            <a:r>
              <a:rPr lang="en" dirty="0"/>
              <a:t>The Future of ESG</a:t>
            </a:r>
            <a:endParaRPr dirty="0"/>
          </a:p>
        </p:txBody>
      </p:sp>
      <p:sp>
        <p:nvSpPr>
          <p:cNvPr id="215" name="Google Shape;215;g1b2f74ae8d6_2_75"/>
          <p:cNvSpPr txBox="1">
            <a:spLocks noGrp="1"/>
          </p:cNvSpPr>
          <p:nvPr>
            <p:ph type="body" idx="1"/>
          </p:nvPr>
        </p:nvSpPr>
        <p:spPr>
          <a:xfrm>
            <a:off x="311700" y="11425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Open Sans SemiBold"/>
                <a:ea typeface="Open Sans SemiBold"/>
                <a:cs typeface="Open Sans SemiBold"/>
                <a:sym typeface="Open Sans SemiBold"/>
              </a:rPr>
              <a:t>How should members of the CFI community be thinking about </a:t>
            </a:r>
            <a:r>
              <a:rPr lang="en" i="1" dirty="0">
                <a:solidFill>
                  <a:schemeClr val="dk1"/>
                </a:solidFill>
                <a:latin typeface="Open Sans SemiBold"/>
                <a:ea typeface="Open Sans SemiBold"/>
                <a:cs typeface="Open Sans SemiBold"/>
                <a:sym typeface="Open Sans SemiBold"/>
              </a:rPr>
              <a:t>future</a:t>
            </a:r>
            <a:r>
              <a:rPr lang="en" dirty="0">
                <a:solidFill>
                  <a:schemeClr val="dk1"/>
                </a:solidFill>
                <a:latin typeface="Open Sans SemiBold"/>
                <a:ea typeface="Open Sans SemiBold"/>
                <a:cs typeface="Open Sans SemiBold"/>
                <a:sym typeface="Open Sans SemiBold"/>
              </a:rPr>
              <a:t> </a:t>
            </a:r>
            <a:r>
              <a:rPr lang="en" i="1" dirty="0">
                <a:solidFill>
                  <a:schemeClr val="dk1"/>
                </a:solidFill>
                <a:latin typeface="Open Sans SemiBold"/>
                <a:ea typeface="Open Sans SemiBold"/>
                <a:cs typeface="Open Sans SemiBold"/>
                <a:sym typeface="Open Sans SemiBold"/>
              </a:rPr>
              <a:t>roles </a:t>
            </a:r>
            <a:r>
              <a:rPr lang="en" dirty="0">
                <a:solidFill>
                  <a:schemeClr val="dk1"/>
                </a:solidFill>
                <a:latin typeface="Open Sans SemiBold"/>
                <a:ea typeface="Open Sans SemiBold"/>
                <a:cs typeface="Open Sans SemiBold"/>
                <a:sym typeface="Open Sans SemiBold"/>
              </a:rPr>
              <a:t>and their own career growth?</a:t>
            </a:r>
            <a:endParaRPr i="1" dirty="0">
              <a:latin typeface="Open Sans SemiBold"/>
              <a:ea typeface="Open Sans SemiBold"/>
              <a:cs typeface="Open Sans SemiBold"/>
              <a:sym typeface="Open Sans SemiBold"/>
            </a:endParaRPr>
          </a:p>
          <a:p>
            <a:pPr marL="285750" lvl="0" indent="-330200" algn="l" rtl="0">
              <a:lnSpc>
                <a:spcPct val="115000"/>
              </a:lnSpc>
              <a:spcBef>
                <a:spcPts val="1000"/>
              </a:spcBef>
              <a:spcAft>
                <a:spcPts val="0"/>
              </a:spcAft>
              <a:buClr>
                <a:schemeClr val="dk1"/>
              </a:buClr>
              <a:buSzPts val="1800"/>
              <a:buFont typeface="Open Sans Medium"/>
              <a:buChar char="●"/>
            </a:pPr>
            <a:r>
              <a:rPr lang="en" sz="1800" dirty="0">
                <a:latin typeface="Open Sans Medium"/>
                <a:ea typeface="Open Sans Medium"/>
                <a:cs typeface="Open Sans Medium"/>
                <a:sym typeface="Open Sans Medium"/>
              </a:rPr>
              <a:t>Every executive function will touch ESG</a:t>
            </a:r>
            <a:endParaRPr sz="1800" dirty="0">
              <a:latin typeface="Open Sans Medium"/>
              <a:ea typeface="Open Sans Medium"/>
              <a:cs typeface="Open Sans Medium"/>
              <a:sym typeface="Open Sans Medium"/>
            </a:endParaRPr>
          </a:p>
          <a:p>
            <a:pPr marL="285750" lvl="0" indent="-330200" algn="l" rtl="0">
              <a:lnSpc>
                <a:spcPct val="115000"/>
              </a:lnSpc>
              <a:spcBef>
                <a:spcPts val="1000"/>
              </a:spcBef>
              <a:spcAft>
                <a:spcPts val="0"/>
              </a:spcAft>
              <a:buClr>
                <a:schemeClr val="dk1"/>
              </a:buClr>
              <a:buSzPts val="1800"/>
              <a:buFont typeface="Open Sans Medium"/>
              <a:buChar char="●"/>
            </a:pPr>
            <a:r>
              <a:rPr lang="en" sz="1800" dirty="0">
                <a:latin typeface="Open Sans Medium"/>
                <a:ea typeface="Open Sans Medium"/>
                <a:cs typeface="Open Sans Medium"/>
                <a:sym typeface="Open Sans Medium"/>
              </a:rPr>
              <a:t>Every organization will need ESG capabilities, knowledge, and experience</a:t>
            </a:r>
            <a:endParaRPr sz="1800" dirty="0">
              <a:latin typeface="Open Sans Medium"/>
              <a:ea typeface="Open Sans Medium"/>
              <a:cs typeface="Open Sans Medium"/>
              <a:sym typeface="Open Sans Medium"/>
            </a:endParaRPr>
          </a:p>
          <a:p>
            <a:pPr marL="285750" lvl="0" indent="-330200" algn="l" rtl="0">
              <a:lnSpc>
                <a:spcPct val="115000"/>
              </a:lnSpc>
              <a:spcBef>
                <a:spcPts val="1000"/>
              </a:spcBef>
              <a:spcAft>
                <a:spcPts val="1000"/>
              </a:spcAft>
              <a:buClr>
                <a:schemeClr val="dk1"/>
              </a:buClr>
              <a:buSzPts val="1800"/>
              <a:buFont typeface="Open Sans Medium"/>
              <a:buChar char="●"/>
            </a:pPr>
            <a:r>
              <a:rPr lang="en" sz="1800" dirty="0">
                <a:latin typeface="Open Sans Medium"/>
                <a:ea typeface="Open Sans Medium"/>
                <a:cs typeface="Open Sans Medium"/>
                <a:sym typeface="Open Sans Medium"/>
              </a:rPr>
              <a:t>The market for sustainable products, services, and technologies/offsets is massive (and growing) </a:t>
            </a:r>
            <a:endParaRPr sz="1800" i="1" dirty="0">
              <a:latin typeface="Open Sans Medium"/>
              <a:ea typeface="Open Sans Medium"/>
              <a:cs typeface="Open Sans Medium"/>
              <a:sym typeface="Open Sans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xEl>
                                              <p:pRg st="1" end="1"/>
                                            </p:txEl>
                                          </p:spTgt>
                                        </p:tgtEl>
                                        <p:attrNameLst>
                                          <p:attrName>style.visibility</p:attrName>
                                        </p:attrNameLst>
                                      </p:cBhvr>
                                      <p:to>
                                        <p:strVal val="visible"/>
                                      </p:to>
                                    </p:set>
                                    <p:animEffect transition="in" filter="fade">
                                      <p:cBhvr>
                                        <p:cTn id="7" dur="500"/>
                                        <p:tgtEl>
                                          <p:spTgt spid="21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5">
                                            <p:txEl>
                                              <p:pRg st="2" end="2"/>
                                            </p:txEl>
                                          </p:spTgt>
                                        </p:tgtEl>
                                        <p:attrNameLst>
                                          <p:attrName>style.visibility</p:attrName>
                                        </p:attrNameLst>
                                      </p:cBhvr>
                                      <p:to>
                                        <p:strVal val="visible"/>
                                      </p:to>
                                    </p:set>
                                    <p:animEffect transition="in" filter="fade">
                                      <p:cBhvr>
                                        <p:cTn id="10" dur="500"/>
                                        <p:tgtEl>
                                          <p:spTgt spid="21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5">
                                            <p:txEl>
                                              <p:pRg st="3" end="3"/>
                                            </p:txEl>
                                          </p:spTgt>
                                        </p:tgtEl>
                                        <p:attrNameLst>
                                          <p:attrName>style.visibility</p:attrName>
                                        </p:attrNameLst>
                                      </p:cBhvr>
                                      <p:to>
                                        <p:strVal val="visible"/>
                                      </p:to>
                                    </p:set>
                                    <p:animEffect transition="in" filter="fade">
                                      <p:cBhvr>
                                        <p:cTn id="13" dur="500"/>
                                        <p:tgtEl>
                                          <p:spTgt spid="2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9"/>
        <p:cNvGrpSpPr/>
        <p:nvPr/>
      </p:nvGrpSpPr>
      <p:grpSpPr>
        <a:xfrm>
          <a:off x="0" y="0"/>
          <a:ext cx="0" cy="0"/>
          <a:chOff x="0" y="0"/>
          <a:chExt cx="0" cy="0"/>
        </a:xfrm>
      </p:grpSpPr>
      <p:sp>
        <p:nvSpPr>
          <p:cNvPr id="220" name="Google Shape;220;g1b2f74ae8d6_2_80"/>
          <p:cNvSpPr txBox="1">
            <a:spLocks noGrp="1"/>
          </p:cNvSpPr>
          <p:nvPr>
            <p:ph type="ctrTitle" idx="4294967295"/>
          </p:nvPr>
        </p:nvSpPr>
        <p:spPr>
          <a:xfrm>
            <a:off x="2169450" y="1894500"/>
            <a:ext cx="4805100" cy="1354500"/>
          </a:xfrm>
          <a:prstGeom prst="rect">
            <a:avLst/>
          </a:prstGeom>
          <a:noFill/>
          <a:ln>
            <a:noFill/>
          </a:ln>
          <a:effectLst>
            <a:outerShdw blurRad="200025" algn="bl" rotWithShape="0">
              <a:schemeClr val="dk1">
                <a:alpha val="21000"/>
              </a:schemeClr>
            </a:outerShdw>
          </a:effectLst>
        </p:spPr>
        <p:txBody>
          <a:bodyPr spcFirstLastPara="1" wrap="square" lIns="91425" tIns="91425" rIns="91425" bIns="91425" anchor="b" anchorCtr="0">
            <a:spAutoFit/>
          </a:bodyPr>
          <a:lstStyle/>
          <a:p>
            <a:pPr marL="0" lvl="0" indent="0" algn="ctr" rtl="0">
              <a:lnSpc>
                <a:spcPct val="100000"/>
              </a:lnSpc>
              <a:spcBef>
                <a:spcPts val="0"/>
              </a:spcBef>
              <a:spcAft>
                <a:spcPts val="0"/>
              </a:spcAft>
              <a:buSzPts val="5200"/>
              <a:buNone/>
            </a:pPr>
            <a:r>
              <a:rPr lang="en" sz="3800" b="0">
                <a:solidFill>
                  <a:schemeClr val="lt1"/>
                </a:solidFill>
                <a:latin typeface="Open Sans ExtraBold"/>
                <a:ea typeface="Open Sans ExtraBold"/>
                <a:cs typeface="Open Sans ExtraBold"/>
                <a:sym typeface="Open Sans ExtraBold"/>
              </a:rPr>
              <a:t>How CFI Can Support Learners</a:t>
            </a:r>
            <a:endParaRPr sz="3800" b="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1b2f74ae8d6_2_8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500"/>
              <a:t>What can learners expect from the program today and in the future? </a:t>
            </a:r>
            <a:endParaRPr sz="2500"/>
          </a:p>
        </p:txBody>
      </p:sp>
      <p:sp>
        <p:nvSpPr>
          <p:cNvPr id="226" name="Google Shape;226;g1b2f74ae8d6_2_84"/>
          <p:cNvSpPr txBox="1">
            <a:spLocks noGrp="1"/>
          </p:cNvSpPr>
          <p:nvPr>
            <p:ph type="body" idx="1"/>
          </p:nvPr>
        </p:nvSpPr>
        <p:spPr>
          <a:xfrm>
            <a:off x="311700" y="1547050"/>
            <a:ext cx="8520600" cy="2843700"/>
          </a:xfrm>
          <a:prstGeom prst="rect">
            <a:avLst/>
          </a:prstGeom>
          <a:noFill/>
          <a:ln>
            <a:noFill/>
          </a:ln>
        </p:spPr>
        <p:txBody>
          <a:bodyPr spcFirstLastPara="1" wrap="square" lIns="91425" tIns="91425" rIns="91425" bIns="91425" anchor="t" anchorCtr="0">
            <a:normAutofit/>
          </a:bodyPr>
          <a:lstStyle/>
          <a:p>
            <a:pPr marL="457200" lvl="0" indent="-342900" algn="l" rtl="0">
              <a:lnSpc>
                <a:spcPct val="100000"/>
              </a:lnSpc>
              <a:spcBef>
                <a:spcPts val="0"/>
              </a:spcBef>
              <a:spcAft>
                <a:spcPts val="0"/>
              </a:spcAft>
              <a:buClr>
                <a:schemeClr val="dk1"/>
              </a:buClr>
              <a:buSzPts val="1800"/>
              <a:buChar char="●"/>
            </a:pPr>
            <a:r>
              <a:rPr lang="en" sz="1800" dirty="0">
                <a:solidFill>
                  <a:schemeClr val="dk1"/>
                </a:solidFill>
                <a:latin typeface="Open Sans Medium"/>
                <a:ea typeface="Open Sans Medium"/>
                <a:cs typeface="Open Sans Medium"/>
                <a:sym typeface="Open Sans Medium"/>
              </a:rPr>
              <a:t>Content has a wide </a:t>
            </a:r>
            <a:r>
              <a:rPr lang="en" sz="1800" i="1" dirty="0">
                <a:solidFill>
                  <a:schemeClr val="dk1"/>
                </a:solidFill>
                <a:latin typeface="Open Sans Medium"/>
                <a:ea typeface="Open Sans Medium"/>
                <a:cs typeface="Open Sans Medium"/>
                <a:sym typeface="Open Sans Medium"/>
              </a:rPr>
              <a:t>(but very applicable) </a:t>
            </a:r>
            <a:r>
              <a:rPr lang="en" sz="1800" dirty="0">
                <a:solidFill>
                  <a:schemeClr val="dk1"/>
                </a:solidFill>
                <a:latin typeface="Open Sans Medium"/>
                <a:ea typeface="Open Sans Medium"/>
                <a:cs typeface="Open Sans Medium"/>
                <a:sym typeface="Open Sans Medium"/>
              </a:rPr>
              <a:t>lens.</a:t>
            </a:r>
            <a:endParaRPr sz="1800" dirty="0">
              <a:latin typeface="Open Sans Medium"/>
              <a:ea typeface="Open Sans Medium"/>
              <a:cs typeface="Open Sans Medium"/>
              <a:sym typeface="Open Sans Medium"/>
            </a:endParaRPr>
          </a:p>
          <a:p>
            <a:pPr marL="457200" lvl="0" indent="-342900" algn="l" rtl="0">
              <a:lnSpc>
                <a:spcPct val="100000"/>
              </a:lnSpc>
              <a:spcBef>
                <a:spcPts val="1000"/>
              </a:spcBef>
              <a:spcAft>
                <a:spcPts val="0"/>
              </a:spcAft>
              <a:buClr>
                <a:schemeClr val="dk1"/>
              </a:buClr>
              <a:buSzPts val="1800"/>
              <a:buFont typeface="Open Sans Medium"/>
              <a:buChar char="●"/>
            </a:pPr>
            <a:r>
              <a:rPr lang="en" sz="1800" dirty="0">
                <a:solidFill>
                  <a:schemeClr val="dk1"/>
                </a:solidFill>
                <a:latin typeface="Open Sans Medium"/>
                <a:ea typeface="Open Sans Medium"/>
                <a:cs typeface="Open Sans Medium"/>
                <a:sym typeface="Open Sans Medium"/>
              </a:rPr>
              <a:t>“Practice labs.”</a:t>
            </a:r>
            <a:endParaRPr sz="1800" i="1" dirty="0">
              <a:solidFill>
                <a:schemeClr val="dk1"/>
              </a:solidFill>
              <a:latin typeface="Open Sans Medium"/>
              <a:ea typeface="Open Sans Medium"/>
              <a:cs typeface="Open Sans Medium"/>
              <a:sym typeface="Open Sans Medium"/>
            </a:endParaRPr>
          </a:p>
          <a:p>
            <a:pPr marL="457200" lvl="0" indent="-342900" algn="l" rtl="0">
              <a:lnSpc>
                <a:spcPct val="100000"/>
              </a:lnSpc>
              <a:spcBef>
                <a:spcPts val="1000"/>
              </a:spcBef>
              <a:spcAft>
                <a:spcPts val="0"/>
              </a:spcAft>
              <a:buClr>
                <a:schemeClr val="dk1"/>
              </a:buClr>
              <a:buSzPts val="1800"/>
              <a:buChar char="●"/>
            </a:pPr>
            <a:r>
              <a:rPr lang="en" sz="1800" dirty="0">
                <a:solidFill>
                  <a:schemeClr val="dk1"/>
                </a:solidFill>
                <a:latin typeface="Open Sans Medium"/>
                <a:ea typeface="Open Sans Medium"/>
                <a:cs typeface="Open Sans Medium"/>
                <a:sym typeface="Open Sans Medium"/>
              </a:rPr>
              <a:t>Explore some unique, emerging topics that are spe</a:t>
            </a:r>
            <a:r>
              <a:rPr lang="en" sz="1800" dirty="0">
                <a:latin typeface="Open Sans Medium"/>
                <a:ea typeface="Open Sans Medium"/>
                <a:cs typeface="Open Sans Medium"/>
                <a:sym typeface="Open Sans Medium"/>
              </a:rPr>
              <a:t>cifically </a:t>
            </a:r>
            <a:r>
              <a:rPr lang="en" sz="1800" dirty="0">
                <a:solidFill>
                  <a:schemeClr val="dk1"/>
                </a:solidFill>
                <a:latin typeface="Open Sans Medium"/>
                <a:ea typeface="Open Sans Medium"/>
                <a:cs typeface="Open Sans Medium"/>
                <a:sym typeface="Open Sans Medium"/>
              </a:rPr>
              <a:t>relevant to the finance and banking community. </a:t>
            </a:r>
            <a:endParaRPr sz="1800" dirty="0">
              <a:latin typeface="Open Sans Medium"/>
              <a:ea typeface="Open Sans Medium"/>
              <a:cs typeface="Open Sans Medium"/>
              <a:sym typeface="Open Sans Medium"/>
            </a:endParaRPr>
          </a:p>
          <a:p>
            <a:pPr marL="457200" lvl="0" indent="-342900" algn="l" rtl="0">
              <a:lnSpc>
                <a:spcPct val="100000"/>
              </a:lnSpc>
              <a:spcBef>
                <a:spcPts val="1000"/>
              </a:spcBef>
              <a:spcAft>
                <a:spcPts val="1000"/>
              </a:spcAft>
              <a:buClr>
                <a:schemeClr val="dk1"/>
              </a:buClr>
              <a:buSzPts val="1800"/>
              <a:buFont typeface="Open Sans Medium"/>
              <a:buChar char="●"/>
            </a:pPr>
            <a:r>
              <a:rPr lang="en" sz="1800" dirty="0">
                <a:solidFill>
                  <a:schemeClr val="dk1"/>
                </a:solidFill>
                <a:latin typeface="Open Sans Medium"/>
                <a:ea typeface="Open Sans Medium"/>
                <a:cs typeface="Open Sans Medium"/>
                <a:sym typeface="Open Sans Medium"/>
              </a:rPr>
              <a:t>More live events.</a:t>
            </a:r>
            <a:endParaRPr sz="1800" dirty="0">
              <a:solidFill>
                <a:schemeClr val="dk1"/>
              </a:solidFill>
              <a:latin typeface="Open Sans Medium"/>
              <a:ea typeface="Open Sans Medium"/>
              <a:cs typeface="Open Sans Medium"/>
              <a:sym typeface="Open Sans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xEl>
                                              <p:pRg st="0" end="0"/>
                                            </p:txEl>
                                          </p:spTgt>
                                        </p:tgtEl>
                                        <p:attrNameLst>
                                          <p:attrName>style.visibility</p:attrName>
                                        </p:attrNameLst>
                                      </p:cBhvr>
                                      <p:to>
                                        <p:strVal val="visible"/>
                                      </p:to>
                                    </p:set>
                                    <p:animEffect transition="in" filter="fade">
                                      <p:cBhvr>
                                        <p:cTn id="7" dur="500"/>
                                        <p:tgtEl>
                                          <p:spTgt spid="22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6">
                                            <p:txEl>
                                              <p:pRg st="1" end="1"/>
                                            </p:txEl>
                                          </p:spTgt>
                                        </p:tgtEl>
                                        <p:attrNameLst>
                                          <p:attrName>style.visibility</p:attrName>
                                        </p:attrNameLst>
                                      </p:cBhvr>
                                      <p:to>
                                        <p:strVal val="visible"/>
                                      </p:to>
                                    </p:set>
                                    <p:animEffect transition="in" filter="fade">
                                      <p:cBhvr>
                                        <p:cTn id="10" dur="500"/>
                                        <p:tgtEl>
                                          <p:spTgt spid="22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6">
                                            <p:txEl>
                                              <p:pRg st="2" end="2"/>
                                            </p:txEl>
                                          </p:spTgt>
                                        </p:tgtEl>
                                        <p:attrNameLst>
                                          <p:attrName>style.visibility</p:attrName>
                                        </p:attrNameLst>
                                      </p:cBhvr>
                                      <p:to>
                                        <p:strVal val="visible"/>
                                      </p:to>
                                    </p:set>
                                    <p:animEffect transition="in" filter="fade">
                                      <p:cBhvr>
                                        <p:cTn id="13" dur="500"/>
                                        <p:tgtEl>
                                          <p:spTgt spid="22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26">
                                            <p:txEl>
                                              <p:pRg st="3" end="3"/>
                                            </p:txEl>
                                          </p:spTgt>
                                        </p:tgtEl>
                                        <p:attrNameLst>
                                          <p:attrName>style.visibility</p:attrName>
                                        </p:attrNameLst>
                                      </p:cBhvr>
                                      <p:to>
                                        <p:strVal val="visible"/>
                                      </p:to>
                                    </p:set>
                                    <p:animEffect transition="in" filter="fade">
                                      <p:cBhvr>
                                        <p:cTn id="16" dur="500"/>
                                        <p:tgtEl>
                                          <p:spTgt spid="2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1b2f74ae8d6_2_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94276"/>
              <a:buNone/>
            </a:pPr>
            <a:r>
              <a:rPr lang="en"/>
              <a:t>Introduction</a:t>
            </a:r>
            <a:endParaRPr/>
          </a:p>
        </p:txBody>
      </p:sp>
      <p:pic>
        <p:nvPicPr>
          <p:cNvPr id="100" name="Google Shape;100;g1b2f74ae8d6_2_11"/>
          <p:cNvPicPr preferRelativeResize="0"/>
          <p:nvPr/>
        </p:nvPicPr>
        <p:blipFill>
          <a:blip r:embed="rId3">
            <a:alphaModFix/>
          </a:blip>
          <a:stretch>
            <a:fillRect/>
          </a:stretch>
        </p:blipFill>
        <p:spPr>
          <a:xfrm>
            <a:off x="839350" y="1131575"/>
            <a:ext cx="928675" cy="928675"/>
          </a:xfrm>
          <a:prstGeom prst="rect">
            <a:avLst/>
          </a:prstGeom>
          <a:noFill/>
          <a:ln>
            <a:noFill/>
          </a:ln>
        </p:spPr>
      </p:pic>
      <p:pic>
        <p:nvPicPr>
          <p:cNvPr id="101" name="Google Shape;101;g1b2f74ae8d6_2_11"/>
          <p:cNvPicPr preferRelativeResize="0"/>
          <p:nvPr/>
        </p:nvPicPr>
        <p:blipFill>
          <a:blip r:embed="rId4">
            <a:alphaModFix/>
          </a:blip>
          <a:stretch>
            <a:fillRect/>
          </a:stretch>
        </p:blipFill>
        <p:spPr>
          <a:xfrm>
            <a:off x="839350" y="2372675"/>
            <a:ext cx="928675" cy="928675"/>
          </a:xfrm>
          <a:prstGeom prst="rect">
            <a:avLst/>
          </a:prstGeom>
          <a:noFill/>
          <a:ln>
            <a:noFill/>
          </a:ln>
        </p:spPr>
      </p:pic>
      <p:pic>
        <p:nvPicPr>
          <p:cNvPr id="102" name="Google Shape;102;g1b2f74ae8d6_2_11"/>
          <p:cNvPicPr preferRelativeResize="0"/>
          <p:nvPr/>
        </p:nvPicPr>
        <p:blipFill>
          <a:blip r:embed="rId5">
            <a:alphaModFix/>
          </a:blip>
          <a:stretch>
            <a:fillRect/>
          </a:stretch>
        </p:blipFill>
        <p:spPr>
          <a:xfrm>
            <a:off x="839350" y="3613775"/>
            <a:ext cx="928675" cy="928675"/>
          </a:xfrm>
          <a:prstGeom prst="rect">
            <a:avLst/>
          </a:prstGeom>
          <a:noFill/>
          <a:ln>
            <a:noFill/>
          </a:ln>
        </p:spPr>
      </p:pic>
      <p:sp>
        <p:nvSpPr>
          <p:cNvPr id="103" name="Google Shape;103;g1b2f74ae8d6_2_11"/>
          <p:cNvSpPr txBox="1"/>
          <p:nvPr/>
        </p:nvSpPr>
        <p:spPr>
          <a:xfrm>
            <a:off x="2195465" y="3613775"/>
            <a:ext cx="3261600" cy="215400"/>
          </a:xfrm>
          <a:prstGeom prst="rect">
            <a:avLst/>
          </a:prstGeom>
          <a:noFill/>
          <a:ln>
            <a:noFill/>
          </a:ln>
        </p:spPr>
        <p:txBody>
          <a:bodyPr spcFirstLastPara="1" wrap="square" lIns="0" tIns="0" rIns="0" bIns="0" anchor="ctr" anchorCtr="0">
            <a:spAutoFit/>
          </a:bodyPr>
          <a:lstStyle/>
          <a:p>
            <a:pPr marL="0" lvl="0" indent="0" algn="l" rtl="0">
              <a:spcBef>
                <a:spcPts val="1000"/>
              </a:spcBef>
              <a:spcAft>
                <a:spcPts val="0"/>
              </a:spcAft>
              <a:buNone/>
            </a:pPr>
            <a:r>
              <a:rPr lang="en" b="1">
                <a:solidFill>
                  <a:srgbClr val="132E57"/>
                </a:solidFill>
                <a:latin typeface="Open Sans"/>
                <a:ea typeface="Open Sans"/>
                <a:cs typeface="Open Sans"/>
                <a:sym typeface="Open Sans"/>
              </a:rPr>
              <a:t>Kyle Peterdy, VP, CBCA, CFI</a:t>
            </a:r>
            <a:endParaRPr b="1">
              <a:solidFill>
                <a:srgbClr val="132E57"/>
              </a:solidFill>
              <a:latin typeface="Open Sans"/>
              <a:ea typeface="Open Sans"/>
              <a:cs typeface="Open Sans"/>
              <a:sym typeface="Open Sans"/>
            </a:endParaRPr>
          </a:p>
        </p:txBody>
      </p:sp>
      <p:sp>
        <p:nvSpPr>
          <p:cNvPr id="104" name="Google Shape;104;g1b2f74ae8d6_2_11"/>
          <p:cNvSpPr txBox="1"/>
          <p:nvPr/>
        </p:nvSpPr>
        <p:spPr>
          <a:xfrm>
            <a:off x="2094576" y="3802950"/>
            <a:ext cx="6813000" cy="869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 sz="1000">
                <a:latin typeface="Open Sans"/>
                <a:ea typeface="Open Sans"/>
                <a:cs typeface="Open Sans"/>
                <a:sym typeface="Open Sans"/>
              </a:rPr>
              <a:t>Prior to joining CFI, Kyle Peterdy worked both in financial services and in education. Most recently he spent six years with RBC managing Canadian-based commercial borrowers across a variety of sectors including technology, retail &amp; hospitality, and manufacturing &amp; wholesale. Aside from his client-facing responsibilities, Kyle also regularly served as a mentor for new hires to support their training and development in role.</a:t>
            </a:r>
            <a:endParaRPr sz="1000" b="0" i="0" u="none" strike="noStrike" cap="none">
              <a:solidFill>
                <a:srgbClr val="000000"/>
              </a:solidFill>
              <a:latin typeface="Open Sans"/>
              <a:ea typeface="Open Sans"/>
              <a:cs typeface="Open Sans"/>
              <a:sym typeface="Open Sans"/>
            </a:endParaRPr>
          </a:p>
        </p:txBody>
      </p:sp>
      <p:sp>
        <p:nvSpPr>
          <p:cNvPr id="105" name="Google Shape;105;g1b2f74ae8d6_2_11"/>
          <p:cNvSpPr txBox="1"/>
          <p:nvPr/>
        </p:nvSpPr>
        <p:spPr>
          <a:xfrm>
            <a:off x="2195474" y="2344950"/>
            <a:ext cx="5934900" cy="215400"/>
          </a:xfrm>
          <a:prstGeom prst="rect">
            <a:avLst/>
          </a:prstGeom>
          <a:noFill/>
          <a:ln>
            <a:noFill/>
          </a:ln>
        </p:spPr>
        <p:txBody>
          <a:bodyPr spcFirstLastPara="1" wrap="square" lIns="0" tIns="0" rIns="0" bIns="0" anchor="ctr" anchorCtr="0">
            <a:spAutoFit/>
          </a:bodyPr>
          <a:lstStyle/>
          <a:p>
            <a:pPr marL="0" lvl="0" indent="0" algn="l" rtl="0">
              <a:spcBef>
                <a:spcPts val="1000"/>
              </a:spcBef>
              <a:spcAft>
                <a:spcPts val="0"/>
              </a:spcAft>
              <a:buNone/>
            </a:pPr>
            <a:r>
              <a:rPr lang="en" b="1">
                <a:solidFill>
                  <a:srgbClr val="132E57"/>
                </a:solidFill>
                <a:latin typeface="Open Sans"/>
                <a:ea typeface="Open Sans"/>
                <a:cs typeface="Open Sans"/>
                <a:sym typeface="Open Sans"/>
              </a:rPr>
              <a:t>Seth Sheldon, Founder &amp; Chief Scientific Officer, Rho Impact</a:t>
            </a:r>
            <a:endParaRPr b="1">
              <a:solidFill>
                <a:srgbClr val="132E57"/>
              </a:solidFill>
              <a:latin typeface="Open Sans"/>
              <a:ea typeface="Open Sans"/>
              <a:cs typeface="Open Sans"/>
              <a:sym typeface="Open Sans"/>
            </a:endParaRPr>
          </a:p>
        </p:txBody>
      </p:sp>
      <p:sp>
        <p:nvSpPr>
          <p:cNvPr id="106" name="Google Shape;106;g1b2f74ae8d6_2_11"/>
          <p:cNvSpPr txBox="1"/>
          <p:nvPr/>
        </p:nvSpPr>
        <p:spPr>
          <a:xfrm>
            <a:off x="2094576" y="2553075"/>
            <a:ext cx="68130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 sz="1000">
                <a:latin typeface="Open Sans"/>
                <a:ea typeface="Open Sans"/>
                <a:cs typeface="Open Sans"/>
                <a:sym typeface="Open Sans"/>
              </a:rPr>
              <a:t>Seth is the Chief Scientific Officer at Rho Impact and the former Director of Impact Analytics at Rho Impact's predecessor, Rho AI. Seth was influential in the methodology and scientific development of the CRANE tool - an open-source software tool for assessing the carbon reduction potential of emerging technologies and ventures.</a:t>
            </a:r>
            <a:endParaRPr sz="1000" b="0" i="0" u="none" strike="noStrike" cap="none">
              <a:solidFill>
                <a:srgbClr val="000000"/>
              </a:solidFill>
              <a:latin typeface="Open Sans"/>
              <a:ea typeface="Open Sans"/>
              <a:cs typeface="Open Sans"/>
              <a:sym typeface="Open Sans"/>
            </a:endParaRPr>
          </a:p>
        </p:txBody>
      </p:sp>
      <p:sp>
        <p:nvSpPr>
          <p:cNvPr id="107" name="Google Shape;107;g1b2f74ae8d6_2_11"/>
          <p:cNvSpPr txBox="1"/>
          <p:nvPr/>
        </p:nvSpPr>
        <p:spPr>
          <a:xfrm>
            <a:off x="2195474" y="1131575"/>
            <a:ext cx="5934900" cy="215400"/>
          </a:xfrm>
          <a:prstGeom prst="rect">
            <a:avLst/>
          </a:prstGeom>
          <a:noFill/>
          <a:ln>
            <a:noFill/>
          </a:ln>
        </p:spPr>
        <p:txBody>
          <a:bodyPr spcFirstLastPara="1" wrap="square" lIns="0" tIns="0" rIns="0" bIns="0" anchor="ctr" anchorCtr="0">
            <a:spAutoFit/>
          </a:bodyPr>
          <a:lstStyle/>
          <a:p>
            <a:pPr marL="0" lvl="0" indent="0" algn="l" rtl="0">
              <a:spcBef>
                <a:spcPts val="1000"/>
              </a:spcBef>
              <a:spcAft>
                <a:spcPts val="0"/>
              </a:spcAft>
              <a:buNone/>
            </a:pPr>
            <a:r>
              <a:rPr lang="en" b="1">
                <a:solidFill>
                  <a:srgbClr val="132E57"/>
                </a:solidFill>
                <a:latin typeface="Open Sans"/>
                <a:ea typeface="Open Sans"/>
                <a:cs typeface="Open Sans"/>
                <a:sym typeface="Open Sans"/>
              </a:rPr>
              <a:t>Noah Miller, Founder &amp; Chief Strategist, Rho Impact</a:t>
            </a:r>
            <a:endParaRPr b="1">
              <a:solidFill>
                <a:srgbClr val="132E57"/>
              </a:solidFill>
              <a:latin typeface="Open Sans"/>
              <a:ea typeface="Open Sans"/>
              <a:cs typeface="Open Sans"/>
              <a:sym typeface="Open Sans"/>
            </a:endParaRPr>
          </a:p>
        </p:txBody>
      </p:sp>
      <p:sp>
        <p:nvSpPr>
          <p:cNvPr id="108" name="Google Shape;108;g1b2f74ae8d6_2_11"/>
          <p:cNvSpPr txBox="1"/>
          <p:nvPr/>
        </p:nvSpPr>
        <p:spPr>
          <a:xfrm>
            <a:off x="2094576" y="1339700"/>
            <a:ext cx="6813000" cy="869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 sz="1000">
                <a:latin typeface="Open Sans"/>
                <a:ea typeface="Open Sans"/>
                <a:cs typeface="Open Sans"/>
                <a:sym typeface="Open Sans"/>
              </a:rPr>
              <a:t>Noah is the Chief Strategist and Head of ESG Advisory Services at Rho Impact. With over a decade of ESG consulting experience, Noah has held multiple leadership roles including Senior Director for Summit Strategy Group's ESG Consulting Services practice and serving as interim ESG Director for multiple public and private companies.</a:t>
            </a:r>
            <a:endParaRPr sz="10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30"/>
        <p:cNvGrpSpPr/>
        <p:nvPr/>
      </p:nvGrpSpPr>
      <p:grpSpPr>
        <a:xfrm>
          <a:off x="0" y="0"/>
          <a:ext cx="0" cy="0"/>
          <a:chOff x="0" y="0"/>
          <a:chExt cx="0" cy="0"/>
        </a:xfrm>
      </p:grpSpPr>
      <p:sp>
        <p:nvSpPr>
          <p:cNvPr id="231" name="Google Shape;231;g1b2f74ae8d6_2_89"/>
          <p:cNvSpPr txBox="1">
            <a:spLocks noGrp="1"/>
          </p:cNvSpPr>
          <p:nvPr>
            <p:ph type="ctrTitle" idx="4294967295"/>
          </p:nvPr>
        </p:nvSpPr>
        <p:spPr>
          <a:xfrm>
            <a:off x="2169450" y="2187000"/>
            <a:ext cx="4805100" cy="769500"/>
          </a:xfrm>
          <a:prstGeom prst="rect">
            <a:avLst/>
          </a:prstGeom>
          <a:noFill/>
          <a:ln>
            <a:noFill/>
          </a:ln>
          <a:effectLst>
            <a:outerShdw blurRad="200025" algn="bl" rotWithShape="0">
              <a:schemeClr val="dk1">
                <a:alpha val="21000"/>
              </a:schemeClr>
            </a:outerShdw>
          </a:effectLst>
        </p:spPr>
        <p:txBody>
          <a:bodyPr spcFirstLastPara="1" wrap="square" lIns="91425" tIns="91425" rIns="91425" bIns="91425" anchor="b" anchorCtr="0">
            <a:spAutoFit/>
          </a:bodyPr>
          <a:lstStyle/>
          <a:p>
            <a:pPr marL="0" lvl="0" indent="0" algn="ctr" rtl="0">
              <a:lnSpc>
                <a:spcPct val="100000"/>
              </a:lnSpc>
              <a:spcBef>
                <a:spcPts val="0"/>
              </a:spcBef>
              <a:spcAft>
                <a:spcPts val="0"/>
              </a:spcAft>
              <a:buSzPts val="5200"/>
              <a:buNone/>
            </a:pPr>
            <a:r>
              <a:rPr lang="en" sz="3800" b="0">
                <a:solidFill>
                  <a:schemeClr val="lt1"/>
                </a:solidFill>
                <a:latin typeface="Open Sans ExtraBold"/>
                <a:ea typeface="Open Sans ExtraBold"/>
                <a:cs typeface="Open Sans ExtraBold"/>
                <a:sym typeface="Open Sans ExtraBold"/>
              </a:rPr>
              <a:t>Q&amp;A</a:t>
            </a:r>
            <a:endParaRPr sz="3800" b="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1b2f74ae8d6_2_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94276"/>
              <a:buNone/>
            </a:pPr>
            <a:r>
              <a:rPr lang="en" dirty="0"/>
              <a:t>Agenda</a:t>
            </a:r>
            <a:endParaRPr dirty="0"/>
          </a:p>
        </p:txBody>
      </p:sp>
      <p:sp>
        <p:nvSpPr>
          <p:cNvPr id="94" name="Google Shape;94;g1b2f74ae8d6_2_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Clr>
                <a:schemeClr val="accent1"/>
              </a:buClr>
              <a:buSzPts val="1800"/>
              <a:buChar char="●"/>
            </a:pPr>
            <a:r>
              <a:rPr lang="en" dirty="0"/>
              <a:t>Introduction</a:t>
            </a:r>
            <a:endParaRPr dirty="0"/>
          </a:p>
          <a:p>
            <a:pPr marL="457200" lvl="0" indent="-342900" algn="l" rtl="0">
              <a:lnSpc>
                <a:spcPct val="150000"/>
              </a:lnSpc>
              <a:spcBef>
                <a:spcPts val="0"/>
              </a:spcBef>
              <a:spcAft>
                <a:spcPts val="0"/>
              </a:spcAft>
              <a:buClr>
                <a:schemeClr val="accent1"/>
              </a:buClr>
              <a:buSzPts val="1800"/>
              <a:buChar char="●"/>
            </a:pPr>
            <a:r>
              <a:rPr lang="en" dirty="0"/>
              <a:t>Background and history of ESG</a:t>
            </a:r>
            <a:endParaRPr dirty="0"/>
          </a:p>
          <a:p>
            <a:pPr marL="457200" lvl="0" indent="-342900" algn="l" rtl="0">
              <a:lnSpc>
                <a:spcPct val="150000"/>
              </a:lnSpc>
              <a:spcBef>
                <a:spcPts val="0"/>
              </a:spcBef>
              <a:spcAft>
                <a:spcPts val="0"/>
              </a:spcAft>
              <a:buClr>
                <a:schemeClr val="accent1"/>
              </a:buClr>
              <a:buSzPts val="1800"/>
              <a:buChar char="●"/>
            </a:pPr>
            <a:r>
              <a:rPr lang="en" dirty="0"/>
              <a:t>ESG today</a:t>
            </a:r>
            <a:endParaRPr dirty="0"/>
          </a:p>
          <a:p>
            <a:pPr marL="457200" lvl="0" indent="-342900" algn="l" rtl="0">
              <a:lnSpc>
                <a:spcPct val="150000"/>
              </a:lnSpc>
              <a:spcBef>
                <a:spcPts val="0"/>
              </a:spcBef>
              <a:spcAft>
                <a:spcPts val="0"/>
              </a:spcAft>
              <a:buClr>
                <a:schemeClr val="accent1"/>
              </a:buClr>
              <a:buSzPts val="1800"/>
              <a:buChar char="●"/>
            </a:pPr>
            <a:r>
              <a:rPr lang="en" dirty="0"/>
              <a:t>The future of ESG </a:t>
            </a:r>
          </a:p>
          <a:p>
            <a:pPr marL="457200" lvl="0" indent="-342900" algn="l" rtl="0">
              <a:lnSpc>
                <a:spcPct val="150000"/>
              </a:lnSpc>
              <a:spcBef>
                <a:spcPts val="0"/>
              </a:spcBef>
              <a:spcAft>
                <a:spcPts val="0"/>
              </a:spcAft>
              <a:buClr>
                <a:schemeClr val="accent1"/>
              </a:buClr>
              <a:buSzPts val="1800"/>
              <a:buChar char="●"/>
            </a:pPr>
            <a:r>
              <a:rPr lang="en" dirty="0"/>
              <a:t>How can CFI support learners?</a:t>
            </a:r>
            <a:endParaRPr dirty="0"/>
          </a:p>
          <a:p>
            <a:pPr marL="457200" lvl="0" indent="-342900" algn="l" rtl="0">
              <a:lnSpc>
                <a:spcPct val="150000"/>
              </a:lnSpc>
              <a:spcBef>
                <a:spcPts val="0"/>
              </a:spcBef>
              <a:spcAft>
                <a:spcPts val="0"/>
              </a:spcAft>
              <a:buClr>
                <a:schemeClr val="accent1"/>
              </a:buClr>
              <a:buSzPts val="1800"/>
              <a:buChar char="●"/>
            </a:pPr>
            <a:r>
              <a:rPr lang="en" dirty="0"/>
              <a:t>Q&amp;A</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1b2d29ffab5_0_9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94276"/>
              <a:buNone/>
            </a:pPr>
            <a:r>
              <a:rPr lang="en"/>
              <a:t>What is ESG?</a:t>
            </a:r>
            <a:endParaRPr/>
          </a:p>
        </p:txBody>
      </p:sp>
      <p:sp>
        <p:nvSpPr>
          <p:cNvPr id="114" name="Google Shape;114;g1b2d29ffab5_0_92"/>
          <p:cNvSpPr txBox="1">
            <a:spLocks noGrp="1"/>
          </p:cNvSpPr>
          <p:nvPr>
            <p:ph type="body" idx="1"/>
          </p:nvPr>
        </p:nvSpPr>
        <p:spPr>
          <a:xfrm>
            <a:off x="311699" y="1407625"/>
            <a:ext cx="4018163" cy="30042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1400" dirty="0"/>
              <a:t>ESG is a </a:t>
            </a:r>
            <a:r>
              <a:rPr lang="en" sz="1400" b="1" dirty="0"/>
              <a:t>management and analysis framework</a:t>
            </a:r>
            <a:r>
              <a:rPr lang="en" sz="1400" dirty="0"/>
              <a:t>. </a:t>
            </a:r>
            <a:r>
              <a:rPr lang="en" sz="1400" b="1" dirty="0"/>
              <a:t>It provides a lens for assessing and understanding how changing environmental, social, and economic conditions impact a business and the key stakeholders the business depends on</a:t>
            </a:r>
            <a:r>
              <a:rPr lang="en" sz="1400" dirty="0"/>
              <a:t>. </a:t>
            </a:r>
            <a:r>
              <a:rPr lang="en" sz="1400" b="1" dirty="0"/>
              <a:t>ESG focuses on risk and opportunity management.</a:t>
            </a:r>
            <a:endParaRPr sz="1400" dirty="0"/>
          </a:p>
        </p:txBody>
      </p:sp>
      <p:sp>
        <p:nvSpPr>
          <p:cNvPr id="115" name="Google Shape;115;g1b2d29ffab5_0_92"/>
          <p:cNvSpPr/>
          <p:nvPr/>
        </p:nvSpPr>
        <p:spPr>
          <a:xfrm>
            <a:off x="5308665" y="1078650"/>
            <a:ext cx="2379900" cy="2379900"/>
          </a:xfrm>
          <a:prstGeom prst="ellipse">
            <a:avLst/>
          </a:prstGeom>
          <a:no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g1b2d29ffab5_0_92"/>
          <p:cNvSpPr/>
          <p:nvPr/>
        </p:nvSpPr>
        <p:spPr>
          <a:xfrm>
            <a:off x="4720078" y="2092696"/>
            <a:ext cx="2379900" cy="2379900"/>
          </a:xfrm>
          <a:prstGeom prst="ellipse">
            <a:avLst/>
          </a:prstGeom>
          <a:no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g1b2d29ffab5_0_92"/>
          <p:cNvSpPr/>
          <p:nvPr/>
        </p:nvSpPr>
        <p:spPr>
          <a:xfrm>
            <a:off x="5930747" y="2092696"/>
            <a:ext cx="2379900" cy="2379900"/>
          </a:xfrm>
          <a:prstGeom prst="ellipse">
            <a:avLst/>
          </a:prstGeom>
          <a:no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g1b2d29ffab5_0_92"/>
          <p:cNvSpPr txBox="1"/>
          <p:nvPr/>
        </p:nvSpPr>
        <p:spPr>
          <a:xfrm>
            <a:off x="5598003" y="1534725"/>
            <a:ext cx="1801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accent2"/>
                </a:solidFill>
                <a:latin typeface="Open Sans"/>
                <a:ea typeface="Open Sans"/>
                <a:cs typeface="Open Sans"/>
                <a:sym typeface="Open Sans"/>
              </a:rPr>
              <a:t>ENVIRONMENT</a:t>
            </a:r>
            <a:endParaRPr b="1">
              <a:solidFill>
                <a:schemeClr val="accent2"/>
              </a:solidFill>
              <a:latin typeface="Open Sans"/>
              <a:ea typeface="Open Sans"/>
              <a:cs typeface="Open Sans"/>
              <a:sym typeface="Open Sans"/>
            </a:endParaRPr>
          </a:p>
        </p:txBody>
      </p:sp>
      <p:sp>
        <p:nvSpPr>
          <p:cNvPr id="119" name="Google Shape;119;g1b2d29ffab5_0_92"/>
          <p:cNvSpPr txBox="1"/>
          <p:nvPr/>
        </p:nvSpPr>
        <p:spPr>
          <a:xfrm>
            <a:off x="4927378" y="3289400"/>
            <a:ext cx="10035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accent6"/>
                </a:solidFill>
                <a:latin typeface="Open Sans"/>
                <a:ea typeface="Open Sans"/>
                <a:cs typeface="Open Sans"/>
                <a:sym typeface="Open Sans"/>
              </a:rPr>
              <a:t>GOVER-</a:t>
            </a:r>
            <a:endParaRPr b="1">
              <a:solidFill>
                <a:schemeClr val="accent6"/>
              </a:solidFill>
              <a:latin typeface="Open Sans"/>
              <a:ea typeface="Open Sans"/>
              <a:cs typeface="Open Sans"/>
              <a:sym typeface="Open Sans"/>
            </a:endParaRPr>
          </a:p>
          <a:p>
            <a:pPr marL="0" lvl="0" indent="0" algn="ctr" rtl="0">
              <a:spcBef>
                <a:spcPts val="0"/>
              </a:spcBef>
              <a:spcAft>
                <a:spcPts val="0"/>
              </a:spcAft>
              <a:buNone/>
            </a:pPr>
            <a:r>
              <a:rPr lang="en" b="1">
                <a:solidFill>
                  <a:schemeClr val="accent6"/>
                </a:solidFill>
                <a:latin typeface="Open Sans"/>
                <a:ea typeface="Open Sans"/>
                <a:cs typeface="Open Sans"/>
                <a:sym typeface="Open Sans"/>
              </a:rPr>
              <a:t>NANCE</a:t>
            </a:r>
            <a:endParaRPr b="1">
              <a:solidFill>
                <a:schemeClr val="accent6"/>
              </a:solidFill>
              <a:latin typeface="Open Sans"/>
              <a:ea typeface="Open Sans"/>
              <a:cs typeface="Open Sans"/>
              <a:sym typeface="Open Sans"/>
            </a:endParaRPr>
          </a:p>
        </p:txBody>
      </p:sp>
      <p:sp>
        <p:nvSpPr>
          <p:cNvPr id="120" name="Google Shape;120;g1b2d29ffab5_0_92"/>
          <p:cNvSpPr txBox="1"/>
          <p:nvPr/>
        </p:nvSpPr>
        <p:spPr>
          <a:xfrm>
            <a:off x="6767653" y="3397100"/>
            <a:ext cx="1801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accent5"/>
                </a:solidFill>
                <a:latin typeface="Open Sans"/>
                <a:ea typeface="Open Sans"/>
                <a:cs typeface="Open Sans"/>
                <a:sym typeface="Open Sans"/>
              </a:rPr>
              <a:t>SOCIAL</a:t>
            </a:r>
            <a:endParaRPr b="1">
              <a:solidFill>
                <a:schemeClr val="accent5"/>
              </a:solidFill>
              <a:latin typeface="Open Sans"/>
              <a:ea typeface="Open Sans"/>
              <a:cs typeface="Open Sans"/>
              <a:sym typeface="Open Sans"/>
            </a:endParaRPr>
          </a:p>
        </p:txBody>
      </p:sp>
      <p:sp>
        <p:nvSpPr>
          <p:cNvPr id="121" name="Google Shape;121;g1b2d29ffab5_0_92"/>
          <p:cNvSpPr txBox="1"/>
          <p:nvPr/>
        </p:nvSpPr>
        <p:spPr>
          <a:xfrm>
            <a:off x="5943453" y="2632675"/>
            <a:ext cx="11103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solidFill>
                  <a:schemeClr val="accent1"/>
                </a:solidFill>
                <a:latin typeface="Open Sans"/>
                <a:ea typeface="Open Sans"/>
                <a:cs typeface="Open Sans"/>
                <a:sym typeface="Open Sans"/>
              </a:rPr>
              <a:t>ESG</a:t>
            </a:r>
            <a:endParaRPr sz="2400" b="1">
              <a:solidFill>
                <a:schemeClr val="accent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fade">
                                      <p:cBhvr>
                                        <p:cTn id="13" dur="500"/>
                                        <p:tgtEl>
                                          <p:spTgt spid="1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fade">
                                      <p:cBhvr>
                                        <p:cTn id="16" dur="500"/>
                                        <p:tgtEl>
                                          <p:spTgt spid="1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Effect transition="in" filter="fade">
                                      <p:cBhvr>
                                        <p:cTn id="19" dur="500"/>
                                        <p:tgtEl>
                                          <p:spTgt spid="1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0"/>
                                        </p:tgtEl>
                                        <p:attrNameLst>
                                          <p:attrName>style.visibility</p:attrName>
                                        </p:attrNameLst>
                                      </p:cBhvr>
                                      <p:to>
                                        <p:strVal val="visible"/>
                                      </p:to>
                                    </p:set>
                                    <p:animEffect transition="in" filter="fade">
                                      <p:cBhvr>
                                        <p:cTn id="22" dur="500"/>
                                        <p:tgtEl>
                                          <p:spTgt spid="1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fade">
                                      <p:cBhvr>
                                        <p:cTn id="25" dur="500"/>
                                        <p:tgtEl>
                                          <p:spTgt spid="1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4">
                                            <p:txEl>
                                              <p:pRg st="0" end="0"/>
                                            </p:txEl>
                                          </p:spTgt>
                                        </p:tgtEl>
                                        <p:attrNameLst>
                                          <p:attrName>style.visibility</p:attrName>
                                        </p:attrNameLst>
                                      </p:cBhvr>
                                      <p:to>
                                        <p:strVal val="visible"/>
                                      </p:to>
                                    </p:set>
                                    <p:animEffect transition="in" filter="fade">
                                      <p:cBhvr>
                                        <p:cTn id="30" dur="500"/>
                                        <p:tgtEl>
                                          <p:spTgt spid="1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build="p"/>
      <p:bldP spid="115" grpId="0" animBg="1"/>
      <p:bldP spid="116" grpId="0" animBg="1"/>
      <p:bldP spid="117" grpId="0" animBg="1"/>
      <p:bldP spid="118" grpId="0"/>
      <p:bldP spid="119" grpId="0"/>
      <p:bldP spid="120" grpId="0"/>
      <p:bldP spid="1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1b2f74ae8d6_2_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94276"/>
              <a:buNone/>
            </a:pPr>
            <a:r>
              <a:rPr lang="en"/>
              <a:t>POLL</a:t>
            </a:r>
            <a:endParaRPr/>
          </a:p>
        </p:txBody>
      </p:sp>
      <p:sp>
        <p:nvSpPr>
          <p:cNvPr id="127" name="Google Shape;127;g1b2f74ae8d6_2_17"/>
          <p:cNvSpPr txBox="1">
            <a:spLocks noGrp="1"/>
          </p:cNvSpPr>
          <p:nvPr>
            <p:ph type="body" idx="1"/>
          </p:nvPr>
        </p:nvSpPr>
        <p:spPr>
          <a:xfrm>
            <a:off x="1832100" y="1152475"/>
            <a:ext cx="5479800" cy="879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dirty="0">
                <a:latin typeface="Open Sans SemiBold"/>
                <a:ea typeface="Open Sans SemiBold"/>
                <a:cs typeface="Open Sans SemiBold"/>
                <a:sym typeface="Open Sans SemiBold"/>
              </a:rPr>
              <a:t>ESG is a relatively new concept in the business and finance community.</a:t>
            </a:r>
            <a:endParaRPr dirty="0">
              <a:latin typeface="Open Sans SemiBold"/>
              <a:ea typeface="Open Sans SemiBold"/>
              <a:cs typeface="Open Sans SemiBold"/>
              <a:sym typeface="Open Sans SemiBold"/>
            </a:endParaRPr>
          </a:p>
        </p:txBody>
      </p:sp>
      <p:sp>
        <p:nvSpPr>
          <p:cNvPr id="128" name="Google Shape;128;g1b2f74ae8d6_2_17"/>
          <p:cNvSpPr/>
          <p:nvPr/>
        </p:nvSpPr>
        <p:spPr>
          <a:xfrm>
            <a:off x="1918925" y="2166825"/>
            <a:ext cx="5393100" cy="572700"/>
          </a:xfrm>
          <a:prstGeom prst="roundRect">
            <a:avLst>
              <a:gd name="adj" fmla="val 50000"/>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2"/>
                </a:solidFill>
                <a:latin typeface="Open Sans"/>
                <a:ea typeface="Open Sans"/>
                <a:cs typeface="Open Sans"/>
                <a:sym typeface="Open Sans"/>
              </a:rPr>
              <a:t>TRUE</a:t>
            </a:r>
            <a:endParaRPr sz="1800" b="1">
              <a:solidFill>
                <a:schemeClr val="dk2"/>
              </a:solidFill>
              <a:latin typeface="Open Sans"/>
              <a:ea typeface="Open Sans"/>
              <a:cs typeface="Open Sans"/>
              <a:sym typeface="Open Sans"/>
            </a:endParaRPr>
          </a:p>
        </p:txBody>
      </p:sp>
      <p:sp>
        <p:nvSpPr>
          <p:cNvPr id="129" name="Google Shape;129;g1b2f74ae8d6_2_17"/>
          <p:cNvSpPr/>
          <p:nvPr/>
        </p:nvSpPr>
        <p:spPr>
          <a:xfrm>
            <a:off x="1918925" y="2863775"/>
            <a:ext cx="5393100" cy="572700"/>
          </a:xfrm>
          <a:prstGeom prst="roundRect">
            <a:avLst>
              <a:gd name="adj" fmla="val 50000"/>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2"/>
                </a:solidFill>
                <a:latin typeface="Open Sans"/>
                <a:ea typeface="Open Sans"/>
                <a:cs typeface="Open Sans"/>
                <a:sym typeface="Open Sans"/>
              </a:rPr>
              <a:t>FALSE</a:t>
            </a:r>
            <a:endParaRPr sz="1800" b="1">
              <a:solidFill>
                <a:schemeClr val="dk2"/>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animEffect transition="in" filter="fade">
                                      <p:cBhvr>
                                        <p:cTn id="7" dur="500"/>
                                        <p:tgtEl>
                                          <p:spTgt spid="1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1b2d29ffab5_0_10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94276"/>
              <a:buNone/>
            </a:pPr>
            <a:r>
              <a:rPr lang="en"/>
              <a:t>POLL</a:t>
            </a:r>
            <a:endParaRPr/>
          </a:p>
        </p:txBody>
      </p:sp>
      <p:sp>
        <p:nvSpPr>
          <p:cNvPr id="135" name="Google Shape;135;g1b2d29ffab5_0_109"/>
          <p:cNvSpPr txBox="1">
            <a:spLocks noGrp="1"/>
          </p:cNvSpPr>
          <p:nvPr>
            <p:ph type="body" idx="1"/>
          </p:nvPr>
        </p:nvSpPr>
        <p:spPr>
          <a:xfrm>
            <a:off x="1832100" y="1152475"/>
            <a:ext cx="5479800" cy="879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Open Sans SemiBold"/>
                <a:ea typeface="Open Sans SemiBold"/>
                <a:cs typeface="Open Sans SemiBold"/>
                <a:sym typeface="Open Sans SemiBold"/>
              </a:rPr>
              <a:t>ESG is a relatively new concept in the business and finance community.</a:t>
            </a:r>
            <a:endParaRPr>
              <a:latin typeface="Open Sans SemiBold"/>
              <a:ea typeface="Open Sans SemiBold"/>
              <a:cs typeface="Open Sans SemiBold"/>
              <a:sym typeface="Open Sans SemiBold"/>
            </a:endParaRPr>
          </a:p>
        </p:txBody>
      </p:sp>
      <p:sp>
        <p:nvSpPr>
          <p:cNvPr id="136" name="Google Shape;136;g1b2d29ffab5_0_109"/>
          <p:cNvSpPr/>
          <p:nvPr/>
        </p:nvSpPr>
        <p:spPr>
          <a:xfrm>
            <a:off x="1918925" y="2166825"/>
            <a:ext cx="5393100" cy="572700"/>
          </a:xfrm>
          <a:prstGeom prst="roundRect">
            <a:avLst>
              <a:gd name="adj" fmla="val 50000"/>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2"/>
                </a:solidFill>
                <a:latin typeface="Open Sans"/>
                <a:ea typeface="Open Sans"/>
                <a:cs typeface="Open Sans"/>
                <a:sym typeface="Open Sans"/>
              </a:rPr>
              <a:t>TRUE</a:t>
            </a:r>
            <a:endParaRPr sz="1800" b="1">
              <a:solidFill>
                <a:schemeClr val="dk2"/>
              </a:solidFill>
              <a:latin typeface="Open Sans"/>
              <a:ea typeface="Open Sans"/>
              <a:cs typeface="Open Sans"/>
              <a:sym typeface="Open Sans"/>
            </a:endParaRPr>
          </a:p>
        </p:txBody>
      </p:sp>
      <p:sp>
        <p:nvSpPr>
          <p:cNvPr id="137" name="Google Shape;137;g1b2d29ffab5_0_109"/>
          <p:cNvSpPr/>
          <p:nvPr/>
        </p:nvSpPr>
        <p:spPr>
          <a:xfrm>
            <a:off x="1918925" y="2863775"/>
            <a:ext cx="5393100" cy="572700"/>
          </a:xfrm>
          <a:prstGeom prst="roundRect">
            <a:avLst>
              <a:gd name="adj" fmla="val 50000"/>
            </a:avLst>
          </a:pr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lt1"/>
                </a:solidFill>
                <a:latin typeface="Open Sans"/>
                <a:ea typeface="Open Sans"/>
                <a:cs typeface="Open Sans"/>
                <a:sym typeface="Open Sans"/>
              </a:rPr>
              <a:t>FALSE</a:t>
            </a:r>
            <a:endParaRPr sz="1800" b="1">
              <a:solidFill>
                <a:schemeClr val="lt1"/>
              </a:solidFill>
              <a:latin typeface="Open Sans"/>
              <a:ea typeface="Open Sans"/>
              <a:cs typeface="Open Sans"/>
              <a:sym typeface="Open Sans"/>
            </a:endParaRPr>
          </a:p>
        </p:txBody>
      </p:sp>
      <p:sp>
        <p:nvSpPr>
          <p:cNvPr id="138" name="Google Shape;138;g1b2d29ffab5_0_109"/>
          <p:cNvSpPr txBox="1">
            <a:spLocks noGrp="1"/>
          </p:cNvSpPr>
          <p:nvPr>
            <p:ph type="body" idx="1"/>
          </p:nvPr>
        </p:nvSpPr>
        <p:spPr>
          <a:xfrm>
            <a:off x="311700" y="3738925"/>
            <a:ext cx="8520600" cy="711300"/>
          </a:xfrm>
          <a:prstGeom prst="rect">
            <a:avLst/>
          </a:prstGeom>
          <a:noFill/>
          <a:ln>
            <a:noFill/>
          </a:ln>
        </p:spPr>
        <p:txBody>
          <a:bodyPr spcFirstLastPara="1" wrap="square" lIns="91425" tIns="91425" rIns="91425" bIns="91425" anchor="t" anchorCtr="0">
            <a:normAutofit fontScale="55000" lnSpcReduction="20000"/>
          </a:bodyPr>
          <a:lstStyle/>
          <a:p>
            <a:pPr marL="0" lvl="0" indent="0" algn="l" rtl="0">
              <a:lnSpc>
                <a:spcPct val="115000"/>
              </a:lnSpc>
              <a:spcBef>
                <a:spcPts val="1200"/>
              </a:spcBef>
              <a:spcAft>
                <a:spcPts val="1200"/>
              </a:spcAft>
              <a:buNone/>
            </a:pPr>
            <a:r>
              <a:rPr lang="en" sz="1600" b="1" dirty="0"/>
              <a:t>False</a:t>
            </a:r>
            <a:r>
              <a:rPr lang="en" sz="1600" dirty="0"/>
              <a:t> – in fact, elements of ESG have been discussed since the 1950’s with Peter Drucker and his work on employee engagement and productivity.</a:t>
            </a:r>
            <a:endParaRP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8">
                                            <p:txEl>
                                              <p:pRg st="0" end="0"/>
                                            </p:txEl>
                                          </p:spTgt>
                                        </p:tgtEl>
                                        <p:attrNameLst>
                                          <p:attrName>style.visibility</p:attrName>
                                        </p:attrNameLst>
                                      </p:cBhvr>
                                      <p:to>
                                        <p:strVal val="visible"/>
                                      </p:to>
                                    </p:set>
                                    <p:animEffect transition="in" filter="fade">
                                      <p:cBhvr>
                                        <p:cTn id="7" dur="500"/>
                                        <p:tgtEl>
                                          <p:spTgt spid="1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42"/>
        <p:cNvGrpSpPr/>
        <p:nvPr/>
      </p:nvGrpSpPr>
      <p:grpSpPr>
        <a:xfrm>
          <a:off x="0" y="0"/>
          <a:ext cx="0" cy="0"/>
          <a:chOff x="0" y="0"/>
          <a:chExt cx="0" cy="0"/>
        </a:xfrm>
      </p:grpSpPr>
      <p:sp>
        <p:nvSpPr>
          <p:cNvPr id="143" name="Google Shape;143;g1b2f74ae8d6_2_27"/>
          <p:cNvSpPr txBox="1">
            <a:spLocks noGrp="1"/>
          </p:cNvSpPr>
          <p:nvPr>
            <p:ph type="ctrTitle" idx="4294967295"/>
          </p:nvPr>
        </p:nvSpPr>
        <p:spPr>
          <a:xfrm>
            <a:off x="2169450" y="1894500"/>
            <a:ext cx="4805100" cy="1354500"/>
          </a:xfrm>
          <a:prstGeom prst="rect">
            <a:avLst/>
          </a:prstGeom>
          <a:noFill/>
          <a:ln>
            <a:noFill/>
          </a:ln>
          <a:effectLst>
            <a:outerShdw blurRad="200025" algn="bl" rotWithShape="0">
              <a:schemeClr val="dk1">
                <a:alpha val="21000"/>
              </a:schemeClr>
            </a:outerShdw>
          </a:effectLst>
        </p:spPr>
        <p:txBody>
          <a:bodyPr spcFirstLastPara="1" wrap="square" lIns="91425" tIns="91425" rIns="91425" bIns="91425" anchor="b" anchorCtr="0">
            <a:spAutoFit/>
          </a:bodyPr>
          <a:lstStyle/>
          <a:p>
            <a:pPr marL="0" lvl="0" indent="0" algn="ctr" rtl="0">
              <a:lnSpc>
                <a:spcPct val="100000"/>
              </a:lnSpc>
              <a:spcBef>
                <a:spcPts val="0"/>
              </a:spcBef>
              <a:spcAft>
                <a:spcPts val="0"/>
              </a:spcAft>
              <a:buSzPts val="5200"/>
              <a:buNone/>
            </a:pPr>
            <a:r>
              <a:rPr lang="en" sz="3800" b="0">
                <a:solidFill>
                  <a:schemeClr val="lt1"/>
                </a:solidFill>
                <a:latin typeface="Open Sans ExtraBold"/>
                <a:ea typeface="Open Sans ExtraBold"/>
                <a:cs typeface="Open Sans ExtraBold"/>
                <a:sym typeface="Open Sans ExtraBold"/>
              </a:rPr>
              <a:t>Brief History </a:t>
            </a:r>
            <a:endParaRPr sz="3800" b="0">
              <a:solidFill>
                <a:schemeClr val="lt1"/>
              </a:solidFill>
              <a:latin typeface="Open Sans ExtraBold"/>
              <a:ea typeface="Open Sans ExtraBold"/>
              <a:cs typeface="Open Sans ExtraBold"/>
              <a:sym typeface="Open Sans ExtraBold"/>
            </a:endParaRPr>
          </a:p>
          <a:p>
            <a:pPr marL="0" lvl="0" indent="0" algn="ctr" rtl="0">
              <a:lnSpc>
                <a:spcPct val="100000"/>
              </a:lnSpc>
              <a:spcBef>
                <a:spcPts val="0"/>
              </a:spcBef>
              <a:spcAft>
                <a:spcPts val="0"/>
              </a:spcAft>
              <a:buSzPts val="5200"/>
              <a:buNone/>
            </a:pPr>
            <a:r>
              <a:rPr lang="en" sz="3800" b="0">
                <a:solidFill>
                  <a:schemeClr val="lt1"/>
                </a:solidFill>
                <a:latin typeface="Open Sans ExtraBold"/>
                <a:ea typeface="Open Sans ExtraBold"/>
                <a:cs typeface="Open Sans ExtraBold"/>
                <a:sym typeface="Open Sans ExtraBold"/>
              </a:rPr>
              <a:t>of ESG</a:t>
            </a:r>
            <a:endParaRPr sz="3800" b="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b2f74ae8d6_2_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94276"/>
              <a:buNone/>
            </a:pPr>
            <a:r>
              <a:rPr lang="en"/>
              <a:t>Background</a:t>
            </a:r>
            <a:endParaRPr/>
          </a:p>
        </p:txBody>
      </p:sp>
      <p:sp>
        <p:nvSpPr>
          <p:cNvPr id="149" name="Google Shape;149;g1b2f74ae8d6_2_31"/>
          <p:cNvSpPr txBox="1">
            <a:spLocks noGrp="1"/>
          </p:cNvSpPr>
          <p:nvPr>
            <p:ph type="body" idx="1"/>
          </p:nvPr>
        </p:nvSpPr>
        <p:spPr>
          <a:xfrm>
            <a:off x="311700" y="1152475"/>
            <a:ext cx="8520600" cy="2932828"/>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None/>
            </a:pPr>
            <a:r>
              <a:rPr lang="en" dirty="0">
                <a:latin typeface="Open Sans SemiBold"/>
                <a:ea typeface="Open Sans SemiBold"/>
                <a:cs typeface="Open Sans SemiBold"/>
                <a:sym typeface="Open Sans SemiBold"/>
              </a:rPr>
              <a:t>Where did the concept of ESG come from? </a:t>
            </a:r>
            <a:endParaRPr dirty="0">
              <a:latin typeface="Open Sans SemiBold"/>
              <a:ea typeface="Open Sans SemiBold"/>
              <a:cs typeface="Open Sans SemiBold"/>
              <a:sym typeface="Open Sans SemiBold"/>
            </a:endParaRPr>
          </a:p>
          <a:p>
            <a:pPr marL="457200" lvl="0" indent="-323850" algn="l" rtl="0">
              <a:lnSpc>
                <a:spcPct val="115000"/>
              </a:lnSpc>
              <a:spcBef>
                <a:spcPts val="1000"/>
              </a:spcBef>
              <a:spcAft>
                <a:spcPts val="0"/>
              </a:spcAft>
              <a:buSzPts val="1500"/>
              <a:buFont typeface="Open Sans Medium"/>
              <a:buChar char="●"/>
            </a:pPr>
            <a:r>
              <a:rPr lang="en" sz="1800" dirty="0">
                <a:latin typeface="Open Sans Medium"/>
                <a:ea typeface="Open Sans Medium"/>
                <a:cs typeface="Open Sans Medium"/>
                <a:sym typeface="Open Sans Medium"/>
              </a:rPr>
              <a:t>Has roots in: EHS (employee health and safety), corporate sustainability, and corporate social responsibility. </a:t>
            </a:r>
            <a:endParaRPr sz="1800" dirty="0">
              <a:latin typeface="Open Sans Medium"/>
              <a:ea typeface="Open Sans Medium"/>
              <a:cs typeface="Open Sans Medium"/>
              <a:sym typeface="Open Sans Medium"/>
            </a:endParaRPr>
          </a:p>
          <a:p>
            <a:pPr marL="457200" lvl="0" indent="-323850" algn="l" rtl="0">
              <a:lnSpc>
                <a:spcPct val="115000"/>
              </a:lnSpc>
              <a:spcBef>
                <a:spcPts val="1000"/>
              </a:spcBef>
              <a:spcAft>
                <a:spcPts val="0"/>
              </a:spcAft>
              <a:buSzPts val="1500"/>
              <a:buFont typeface="Open Sans Medium"/>
              <a:buChar char="●"/>
            </a:pPr>
            <a:r>
              <a:rPr lang="en" sz="1800" dirty="0">
                <a:latin typeface="Open Sans Medium"/>
                <a:ea typeface="Open Sans Medium"/>
                <a:cs typeface="Open Sans Medium"/>
                <a:sym typeface="Open Sans Medium"/>
              </a:rPr>
              <a:t>The term was coined by the UN in 2004.</a:t>
            </a:r>
            <a:endParaRPr sz="1800" dirty="0">
              <a:latin typeface="Open Sans Medium"/>
              <a:ea typeface="Open Sans Medium"/>
              <a:cs typeface="Open Sans Medium"/>
              <a:sym typeface="Open Sans Medium"/>
            </a:endParaRPr>
          </a:p>
          <a:p>
            <a:pPr marL="457200" lvl="0" indent="-323850" algn="l" rtl="0">
              <a:lnSpc>
                <a:spcPct val="115000"/>
              </a:lnSpc>
              <a:spcBef>
                <a:spcPts val="1000"/>
              </a:spcBef>
              <a:spcAft>
                <a:spcPts val="0"/>
              </a:spcAft>
              <a:buSzPts val="1500"/>
              <a:buFont typeface="Open Sans Medium"/>
              <a:buChar char="●"/>
            </a:pPr>
            <a:r>
              <a:rPr lang="en" sz="1800" dirty="0">
                <a:latin typeface="Open Sans Medium"/>
                <a:ea typeface="Open Sans Medium"/>
                <a:cs typeface="Open Sans Medium"/>
                <a:sym typeface="Open Sans Medium"/>
              </a:rPr>
              <a:t>The United Nations Principles of Responsible Investment (UNPRI) was also developed in 2006</a:t>
            </a:r>
            <a:endParaRPr sz="1800" dirty="0">
              <a:latin typeface="Open Sans Medium"/>
              <a:ea typeface="Open Sans Medium"/>
              <a:cs typeface="Open Sans Medium"/>
              <a:sym typeface="Open Sans Medium"/>
            </a:endParaRPr>
          </a:p>
          <a:p>
            <a:pPr marL="457200" lvl="0" indent="-323850" algn="l" rtl="0">
              <a:lnSpc>
                <a:spcPct val="115000"/>
              </a:lnSpc>
              <a:spcBef>
                <a:spcPts val="1000"/>
              </a:spcBef>
              <a:spcAft>
                <a:spcPts val="1000"/>
              </a:spcAft>
              <a:buSzPts val="1500"/>
              <a:buFont typeface="Open Sans Medium"/>
              <a:buChar char="●"/>
            </a:pPr>
            <a:r>
              <a:rPr lang="en" sz="1800" dirty="0">
                <a:latin typeface="Open Sans Medium"/>
                <a:ea typeface="Open Sans Medium"/>
                <a:cs typeface="Open Sans Medium"/>
                <a:sym typeface="Open Sans Medium"/>
              </a:rPr>
              <a:t>NIKE example</a:t>
            </a:r>
            <a:endParaRPr sz="1800" dirty="0">
              <a:latin typeface="Open Sans Medium"/>
              <a:ea typeface="Open Sans Medium"/>
              <a:cs typeface="Open Sans Medium"/>
              <a:sym typeface="Open Sans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xEl>
                                              <p:pRg st="1" end="1"/>
                                            </p:txEl>
                                          </p:spTgt>
                                        </p:tgtEl>
                                        <p:attrNameLst>
                                          <p:attrName>style.visibility</p:attrName>
                                        </p:attrNameLst>
                                      </p:cBhvr>
                                      <p:to>
                                        <p:strVal val="visible"/>
                                      </p:to>
                                    </p:set>
                                    <p:animEffect transition="in" filter="fade">
                                      <p:cBhvr>
                                        <p:cTn id="7" dur="500"/>
                                        <p:tgtEl>
                                          <p:spTgt spid="14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9">
                                            <p:txEl>
                                              <p:pRg st="2" end="2"/>
                                            </p:txEl>
                                          </p:spTgt>
                                        </p:tgtEl>
                                        <p:attrNameLst>
                                          <p:attrName>style.visibility</p:attrName>
                                        </p:attrNameLst>
                                      </p:cBhvr>
                                      <p:to>
                                        <p:strVal val="visible"/>
                                      </p:to>
                                    </p:set>
                                    <p:animEffect transition="in" filter="fade">
                                      <p:cBhvr>
                                        <p:cTn id="10" dur="500"/>
                                        <p:tgtEl>
                                          <p:spTgt spid="14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9">
                                            <p:txEl>
                                              <p:pRg st="3" end="3"/>
                                            </p:txEl>
                                          </p:spTgt>
                                        </p:tgtEl>
                                        <p:attrNameLst>
                                          <p:attrName>style.visibility</p:attrName>
                                        </p:attrNameLst>
                                      </p:cBhvr>
                                      <p:to>
                                        <p:strVal val="visible"/>
                                      </p:to>
                                    </p:set>
                                    <p:animEffect transition="in" filter="fade">
                                      <p:cBhvr>
                                        <p:cTn id="13" dur="500"/>
                                        <p:tgtEl>
                                          <p:spTgt spid="149">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9">
                                            <p:txEl>
                                              <p:pRg st="4" end="4"/>
                                            </p:txEl>
                                          </p:spTgt>
                                        </p:tgtEl>
                                        <p:attrNameLst>
                                          <p:attrName>style.visibility</p:attrName>
                                        </p:attrNameLst>
                                      </p:cBhvr>
                                      <p:to>
                                        <p:strVal val="visible"/>
                                      </p:to>
                                    </p:set>
                                    <p:animEffect transition="in" filter="fade">
                                      <p:cBhvr>
                                        <p:cTn id="18" dur="500"/>
                                        <p:tgtEl>
                                          <p:spTgt spid="1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1b2f74ae8d6_2_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94276"/>
              <a:buNone/>
            </a:pPr>
            <a:r>
              <a:rPr lang="en"/>
              <a:t>POLL</a:t>
            </a:r>
            <a:endParaRPr/>
          </a:p>
        </p:txBody>
      </p:sp>
      <p:sp>
        <p:nvSpPr>
          <p:cNvPr id="155" name="Google Shape;155;g1b2f74ae8d6_2_37"/>
          <p:cNvSpPr txBox="1">
            <a:spLocks noGrp="1"/>
          </p:cNvSpPr>
          <p:nvPr>
            <p:ph type="body" idx="1"/>
          </p:nvPr>
        </p:nvSpPr>
        <p:spPr>
          <a:xfrm>
            <a:off x="447600" y="1152475"/>
            <a:ext cx="82488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latin typeface="Open Sans SemiBold"/>
                <a:ea typeface="Open Sans SemiBold"/>
                <a:cs typeface="Open Sans SemiBold"/>
                <a:sym typeface="Open Sans SemiBold"/>
              </a:rPr>
              <a:t>What event or change in the current business environment is seen as the major catalyst that brought ESG into its current “mainstream” state?</a:t>
            </a:r>
            <a:endParaRPr sz="1800">
              <a:latin typeface="Open Sans SemiBold"/>
              <a:ea typeface="Open Sans SemiBold"/>
              <a:cs typeface="Open Sans SemiBold"/>
              <a:sym typeface="Open Sans SemiBold"/>
            </a:endParaRPr>
          </a:p>
        </p:txBody>
      </p:sp>
      <p:sp>
        <p:nvSpPr>
          <p:cNvPr id="156" name="Google Shape;156;g1b2f74ae8d6_2_37"/>
          <p:cNvSpPr/>
          <p:nvPr/>
        </p:nvSpPr>
        <p:spPr>
          <a:xfrm>
            <a:off x="447600" y="2166825"/>
            <a:ext cx="4014900" cy="572700"/>
          </a:xfrm>
          <a:prstGeom prst="roundRect">
            <a:avLst>
              <a:gd name="adj" fmla="val 50000"/>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dk2"/>
                </a:solidFill>
                <a:latin typeface="Open Sans"/>
                <a:ea typeface="Open Sans"/>
                <a:cs typeface="Open Sans"/>
                <a:sym typeface="Open Sans"/>
              </a:rPr>
              <a:t>The Covid-19 Pandemic</a:t>
            </a:r>
            <a:endParaRPr b="1" dirty="0">
              <a:solidFill>
                <a:schemeClr val="dk2"/>
              </a:solidFill>
              <a:latin typeface="Open Sans"/>
              <a:ea typeface="Open Sans"/>
              <a:cs typeface="Open Sans"/>
              <a:sym typeface="Open Sans"/>
            </a:endParaRPr>
          </a:p>
        </p:txBody>
      </p:sp>
      <p:sp>
        <p:nvSpPr>
          <p:cNvPr id="157" name="Google Shape;157;g1b2f74ae8d6_2_37"/>
          <p:cNvSpPr/>
          <p:nvPr/>
        </p:nvSpPr>
        <p:spPr>
          <a:xfrm>
            <a:off x="447600" y="2863775"/>
            <a:ext cx="4014900" cy="572700"/>
          </a:xfrm>
          <a:prstGeom prst="roundRect">
            <a:avLst>
              <a:gd name="adj" fmla="val 50000"/>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2"/>
                </a:solidFill>
                <a:latin typeface="Open Sans"/>
                <a:ea typeface="Open Sans"/>
                <a:cs typeface="Open Sans"/>
                <a:sym typeface="Open Sans"/>
              </a:rPr>
              <a:t>The global reckoning on systemic racism and the Black Lives Matter movement</a:t>
            </a:r>
            <a:endParaRPr b="1">
              <a:solidFill>
                <a:schemeClr val="dk2"/>
              </a:solidFill>
              <a:latin typeface="Open Sans"/>
              <a:ea typeface="Open Sans"/>
              <a:cs typeface="Open Sans"/>
              <a:sym typeface="Open Sans"/>
            </a:endParaRPr>
          </a:p>
        </p:txBody>
      </p:sp>
      <p:sp>
        <p:nvSpPr>
          <p:cNvPr id="158" name="Google Shape;158;g1b2f74ae8d6_2_37"/>
          <p:cNvSpPr/>
          <p:nvPr/>
        </p:nvSpPr>
        <p:spPr>
          <a:xfrm>
            <a:off x="4681537" y="2166825"/>
            <a:ext cx="4014900" cy="572700"/>
          </a:xfrm>
          <a:prstGeom prst="roundRect">
            <a:avLst>
              <a:gd name="adj" fmla="val 50000"/>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2"/>
                </a:solidFill>
                <a:latin typeface="Open Sans"/>
                <a:ea typeface="Open Sans"/>
                <a:cs typeface="Open Sans"/>
                <a:sym typeface="Open Sans"/>
              </a:rPr>
              <a:t>Increased awareness around climate impacts and their associated risks</a:t>
            </a:r>
            <a:endParaRPr b="1">
              <a:solidFill>
                <a:schemeClr val="dk2"/>
              </a:solidFill>
              <a:latin typeface="Open Sans"/>
              <a:ea typeface="Open Sans"/>
              <a:cs typeface="Open Sans"/>
              <a:sym typeface="Open Sans"/>
            </a:endParaRPr>
          </a:p>
        </p:txBody>
      </p:sp>
      <p:sp>
        <p:nvSpPr>
          <p:cNvPr id="159" name="Google Shape;159;g1b2f74ae8d6_2_37"/>
          <p:cNvSpPr/>
          <p:nvPr/>
        </p:nvSpPr>
        <p:spPr>
          <a:xfrm>
            <a:off x="447600" y="3560725"/>
            <a:ext cx="4014900" cy="738300"/>
          </a:xfrm>
          <a:prstGeom prst="roundRect">
            <a:avLst>
              <a:gd name="adj" fmla="val 50000"/>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2"/>
                </a:solidFill>
                <a:latin typeface="Open Sans"/>
                <a:ea typeface="Open Sans"/>
                <a:cs typeface="Open Sans"/>
                <a:sym typeface="Open Sans"/>
              </a:rPr>
              <a:t>The evolution of stakeholder expectations and changing regulatory environment </a:t>
            </a:r>
            <a:endParaRPr b="1">
              <a:solidFill>
                <a:schemeClr val="dk2"/>
              </a:solidFill>
              <a:latin typeface="Open Sans"/>
              <a:ea typeface="Open Sans"/>
              <a:cs typeface="Open Sans"/>
              <a:sym typeface="Open Sans"/>
            </a:endParaRPr>
          </a:p>
        </p:txBody>
      </p:sp>
      <p:sp>
        <p:nvSpPr>
          <p:cNvPr id="160" name="Google Shape;160;g1b2f74ae8d6_2_37"/>
          <p:cNvSpPr/>
          <p:nvPr/>
        </p:nvSpPr>
        <p:spPr>
          <a:xfrm>
            <a:off x="4681525" y="2863775"/>
            <a:ext cx="4014900" cy="572700"/>
          </a:xfrm>
          <a:prstGeom prst="roundRect">
            <a:avLst>
              <a:gd name="adj" fmla="val 50000"/>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2"/>
                </a:solidFill>
                <a:latin typeface="Open Sans"/>
                <a:ea typeface="Open Sans"/>
                <a:cs typeface="Open Sans"/>
                <a:sym typeface="Open Sans"/>
              </a:rPr>
              <a:t>All of the above</a:t>
            </a:r>
            <a:endParaRPr b="1">
              <a:solidFill>
                <a:schemeClr val="dk2"/>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7"/>
                                        </p:tgtEl>
                                        <p:attrNameLst>
                                          <p:attrName>style.visibility</p:attrName>
                                        </p:attrNameLst>
                                      </p:cBhvr>
                                      <p:to>
                                        <p:strVal val="visible"/>
                                      </p:to>
                                    </p:set>
                                    <p:animEffect transition="in" filter="fade">
                                      <p:cBhvr>
                                        <p:cTn id="12" dur="500"/>
                                        <p:tgtEl>
                                          <p:spTgt spid="1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9"/>
                                        </p:tgtEl>
                                        <p:attrNameLst>
                                          <p:attrName>style.visibility</p:attrName>
                                        </p:attrNameLst>
                                      </p:cBhvr>
                                      <p:to>
                                        <p:strVal val="visible"/>
                                      </p:to>
                                    </p:set>
                                    <p:animEffect transition="in" filter="fade">
                                      <p:cBhvr>
                                        <p:cTn id="17" dur="500"/>
                                        <p:tgtEl>
                                          <p:spTgt spid="1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8"/>
                                        </p:tgtEl>
                                        <p:attrNameLst>
                                          <p:attrName>style.visibility</p:attrName>
                                        </p:attrNameLst>
                                      </p:cBhvr>
                                      <p:to>
                                        <p:strVal val="visible"/>
                                      </p:to>
                                    </p:set>
                                    <p:animEffect transition="in" filter="fade">
                                      <p:cBhvr>
                                        <p:cTn id="22" dur="500"/>
                                        <p:tgtEl>
                                          <p:spTgt spid="1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0"/>
                                        </p:tgtEl>
                                        <p:attrNameLst>
                                          <p:attrName>style.visibility</p:attrName>
                                        </p:attrNameLst>
                                      </p:cBhvr>
                                      <p:to>
                                        <p:strVal val="visible"/>
                                      </p:to>
                                    </p:set>
                                    <p:animEffect transition="in" filter="fade">
                                      <p:cBhvr>
                                        <p:cTn id="27"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157" grpId="0" animBg="1"/>
      <p:bldP spid="158" grpId="0" animBg="1"/>
      <p:bldP spid="159" grpId="0" animBg="1"/>
      <p:bldP spid="160" grpId="0" animBg="1"/>
    </p:bldLst>
  </p:timing>
</p:sld>
</file>

<file path=ppt/theme/theme1.xml><?xml version="1.0" encoding="utf-8"?>
<a:theme xmlns:a="http://schemas.openxmlformats.org/drawingml/2006/main" name="Office Theme">
  <a:themeElements>
    <a:clrScheme name="Office">
      <a:dk1>
        <a:srgbClr val="000000"/>
      </a:dk1>
      <a:lt1>
        <a:srgbClr val="F6FCFD"/>
      </a:lt1>
      <a:dk2>
        <a:srgbClr val="132E57"/>
      </a:dk2>
      <a:lt2>
        <a:srgbClr val="D6DDE0"/>
      </a:lt2>
      <a:accent1>
        <a:srgbClr val="3271D2"/>
      </a:accent1>
      <a:accent2>
        <a:srgbClr val="25A2AF"/>
      </a:accent2>
      <a:accent3>
        <a:srgbClr val="FA621C"/>
      </a:accent3>
      <a:accent4>
        <a:srgbClr val="1F995B"/>
      </a:accent4>
      <a:accent5>
        <a:srgbClr val="ED942D"/>
      </a:accent5>
      <a:accent6>
        <a:srgbClr val="B7276E"/>
      </a:accent6>
      <a:hlink>
        <a:srgbClr val="5A197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809</Words>
  <Application>Microsoft Macintosh PowerPoint</Application>
  <PresentationFormat>On-screen Show (16:9)</PresentationFormat>
  <Paragraphs>90</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Open Sans Light</vt:lpstr>
      <vt:lpstr>Open Sans ExtraBold</vt:lpstr>
      <vt:lpstr>Open Sans SemiBold</vt:lpstr>
      <vt:lpstr>Calibri</vt:lpstr>
      <vt:lpstr>Arial</vt:lpstr>
      <vt:lpstr>Open Sans Medium</vt:lpstr>
      <vt:lpstr>Open Sans</vt:lpstr>
      <vt:lpstr>Office Theme</vt:lpstr>
      <vt:lpstr>Future Proof Your Career with ESG</vt:lpstr>
      <vt:lpstr>Introduction</vt:lpstr>
      <vt:lpstr>Agenda</vt:lpstr>
      <vt:lpstr>What is ESG?</vt:lpstr>
      <vt:lpstr>POLL</vt:lpstr>
      <vt:lpstr>POLL</vt:lpstr>
      <vt:lpstr>Brief History  of ESG</vt:lpstr>
      <vt:lpstr>Background</vt:lpstr>
      <vt:lpstr>POLL</vt:lpstr>
      <vt:lpstr>Answer</vt:lpstr>
      <vt:lpstr>ESG Today</vt:lpstr>
      <vt:lpstr>ESG Today</vt:lpstr>
      <vt:lpstr>POLL</vt:lpstr>
      <vt:lpstr>Answer</vt:lpstr>
      <vt:lpstr>The Future of ESG</vt:lpstr>
      <vt:lpstr>The Future of ESG</vt:lpstr>
      <vt:lpstr>The Future of ESG</vt:lpstr>
      <vt:lpstr>How CFI Can Support Learners</vt:lpstr>
      <vt:lpstr>What can learners expect from the program today and in the future? </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Proof Your Career with ESG</dc:title>
  <dc:creator>Noah Miller</dc:creator>
  <cp:lastModifiedBy>April Wu</cp:lastModifiedBy>
  <cp:revision>4</cp:revision>
  <dcterms:modified xsi:type="dcterms:W3CDTF">2022-12-13T17:47:35Z</dcterms:modified>
</cp:coreProperties>
</file>